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51206400" cy="2880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 d="100"/>
          <a:sy n="18" d="100"/>
        </p:scale>
        <p:origin x="1003"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Wellbelove" userId="017cfc2d6fe66809" providerId="LiveId" clId="{AE7051F4-7AEC-4DA7-AB66-BA72B08441FA}"/>
    <pc:docChg chg="modSld">
      <pc:chgData name="Zoe Wellbelove" userId="017cfc2d6fe66809" providerId="LiveId" clId="{AE7051F4-7AEC-4DA7-AB66-BA72B08441FA}" dt="2021-04-25T10:41:43.231" v="5" actId="20577"/>
      <pc:docMkLst>
        <pc:docMk/>
      </pc:docMkLst>
      <pc:sldChg chg="modSp mod">
        <pc:chgData name="Zoe Wellbelove" userId="017cfc2d6fe66809" providerId="LiveId" clId="{AE7051F4-7AEC-4DA7-AB66-BA72B08441FA}" dt="2021-04-25T10:41:43.231" v="5" actId="20577"/>
        <pc:sldMkLst>
          <pc:docMk/>
          <pc:sldMk cId="0" sldId="256"/>
        </pc:sldMkLst>
        <pc:spChg chg="mod">
          <ac:chgData name="Zoe Wellbelove" userId="017cfc2d6fe66809" providerId="LiveId" clId="{AE7051F4-7AEC-4DA7-AB66-BA72B08441FA}" dt="2021-04-25T10:41:43.231" v="5" actId="20577"/>
          <ac:spMkLst>
            <pc:docMk/>
            <pc:sldMk cId="0" sldId="256"/>
            <ac:spMk id="4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n-GB" sz="4400" b="0" strike="noStrike" spc="-1">
                <a:latin typeface="Arial"/>
              </a:rPr>
              <a:t>Click to move the slide</a:t>
            </a:r>
          </a:p>
        </p:txBody>
      </p:sp>
      <p:sp>
        <p:nvSpPr>
          <p:cNvPr id="39"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40"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4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4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4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D91516AD-A048-4ABE-A7EC-6BE6B404C32C}" type="slidenum">
              <a:rPr lang="en-GB" sz="1400" b="0" strike="noStrike" spc="-1">
                <a:latin typeface="Times New Roman"/>
              </a:rPr>
              <a:t>‹#›</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laceHolder 1"/>
          <p:cNvSpPr>
            <a:spLocks noGrp="1"/>
          </p:cNvSpPr>
          <p:nvPr>
            <p:ph type="body"/>
          </p:nvPr>
        </p:nvSpPr>
        <p:spPr>
          <a:xfrm>
            <a:off x="685800" y="4343400"/>
            <a:ext cx="5485320" cy="4113720"/>
          </a:xfrm>
          <a:prstGeom prst="rect">
            <a:avLst/>
          </a:prstGeom>
        </p:spPr>
        <p:txBody>
          <a:bodyPr lIns="0" tIns="91440" rIns="0" bIns="91440">
            <a:noAutofit/>
          </a:bodyPr>
          <a:lstStyle/>
          <a:p>
            <a:pPr marL="216000" indent="-215640">
              <a:lnSpc>
                <a:spcPct val="100000"/>
              </a:lnSpc>
            </a:pPr>
            <a:endParaRPr lang="en-GB" sz="2000" b="0" strike="noStrike" spc="-1">
              <a:latin typeface="Arial"/>
            </a:endParaRPr>
          </a:p>
          <a:p>
            <a:pPr marL="216000" indent="-215640">
              <a:lnSpc>
                <a:spcPct val="100000"/>
              </a:lnSpc>
            </a:pPr>
            <a:endParaRPr lang="en-GB" sz="2000" b="0" strike="noStrike" spc="-1">
              <a:latin typeface="Arial"/>
            </a:endParaRPr>
          </a:p>
          <a:p>
            <a:pPr marL="216000" indent="-215640">
              <a:lnSpc>
                <a:spcPct val="100000"/>
              </a:lnSpc>
            </a:pPr>
            <a:endParaRPr lang="en-GB" sz="2000" b="0" strike="noStrike" spc="-1">
              <a:latin typeface="Arial"/>
            </a:endParaRPr>
          </a:p>
          <a:p>
            <a:pPr marL="216000" indent="-215640">
              <a:lnSpc>
                <a:spcPct val="100000"/>
              </a:lnSpc>
            </a:pPr>
            <a:r>
              <a:rPr lang="en-GB" sz="1100" b="0" strike="noStrike" spc="-1">
                <a:solidFill>
                  <a:srgbClr val="000000"/>
                </a:solidFill>
                <a:latin typeface="Arial"/>
              </a:rPr>
              <a:t>Download more </a:t>
            </a:r>
            <a:r>
              <a:rPr lang="en-GB" sz="1100" b="0" u="sng" strike="noStrike" spc="-1">
                <a:solidFill>
                  <a:srgbClr val="000000"/>
                </a:solidFill>
                <a:uFillTx/>
                <a:latin typeface="Arial"/>
              </a:rPr>
              <a:t>poster presentation templates</a:t>
            </a:r>
            <a:r>
              <a:rPr lang="en-GB" sz="1100" b="0" strike="noStrike" spc="-1">
                <a:solidFill>
                  <a:srgbClr val="000000"/>
                </a:solidFill>
                <a:latin typeface="Arial"/>
              </a:rPr>
              <a:t> from FPPT.com</a:t>
            </a:r>
            <a:endParaRPr lang="en-GB" sz="11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745640" y="7511400"/>
            <a:ext cx="47714400" cy="4809960"/>
          </a:xfrm>
          <a:prstGeom prst="rect">
            <a:avLst/>
          </a:prstGeom>
        </p:spPr>
        <p:txBody>
          <a:bodyPr lIns="0" tIns="0" rIns="0" bIns="0" anchor="ctr">
            <a:spAutoFit/>
          </a:bodyPr>
          <a:lstStyle/>
          <a:p>
            <a:pPr algn="ctr"/>
            <a:endParaRPr lang="en-GB" sz="4400" b="0" strike="noStrike" spc="-1">
              <a:latin typeface="Arial"/>
            </a:endParaRPr>
          </a:p>
        </p:txBody>
      </p:sp>
      <p:sp>
        <p:nvSpPr>
          <p:cNvPr id="24" name="PlaceHolder 2"/>
          <p:cNvSpPr>
            <a:spLocks noGrp="1"/>
          </p:cNvSpPr>
          <p:nvPr>
            <p:ph type="body"/>
          </p:nvPr>
        </p:nvSpPr>
        <p:spPr>
          <a:xfrm>
            <a:off x="2560320" y="6739920"/>
            <a:ext cx="46085040" cy="79682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2560320" y="15465600"/>
            <a:ext cx="46085040" cy="79682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745640" y="7511400"/>
            <a:ext cx="47714400" cy="4809960"/>
          </a:xfrm>
          <a:prstGeom prst="rect">
            <a:avLst/>
          </a:prstGeom>
        </p:spPr>
        <p:txBody>
          <a:bodyPr lIns="0" tIns="0" rIns="0" bIns="0" anchor="ctr">
            <a:spAutoFit/>
          </a:bodyPr>
          <a:lstStyle/>
          <a:p>
            <a:pPr algn="ctr"/>
            <a:endParaRPr lang="en-GB" sz="4400" b="0" strike="noStrike" spc="-1">
              <a:latin typeface="Arial"/>
            </a:endParaRPr>
          </a:p>
        </p:txBody>
      </p:sp>
      <p:sp>
        <p:nvSpPr>
          <p:cNvPr id="27" name="PlaceHolder 2"/>
          <p:cNvSpPr>
            <a:spLocks noGrp="1"/>
          </p:cNvSpPr>
          <p:nvPr>
            <p:ph type="body"/>
          </p:nvPr>
        </p:nvSpPr>
        <p:spPr>
          <a:xfrm>
            <a:off x="2560320" y="6739920"/>
            <a:ext cx="22489200" cy="79682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26174520" y="6739920"/>
            <a:ext cx="22489200" cy="79682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2560320" y="15465600"/>
            <a:ext cx="22489200" cy="79682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26174520" y="15465600"/>
            <a:ext cx="22489200" cy="79682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745640" y="7511400"/>
            <a:ext cx="47714400" cy="4809960"/>
          </a:xfrm>
          <a:prstGeom prst="rect">
            <a:avLst/>
          </a:prstGeom>
        </p:spPr>
        <p:txBody>
          <a:bodyPr lIns="0" tIns="0" rIns="0" bIns="0" anchor="ctr">
            <a:spAutoFit/>
          </a:bodyPr>
          <a:lstStyle/>
          <a:p>
            <a:pPr algn="ctr"/>
            <a:endParaRPr lang="en-GB" sz="4400" b="0" strike="noStrike" spc="-1">
              <a:latin typeface="Arial"/>
            </a:endParaRPr>
          </a:p>
        </p:txBody>
      </p:sp>
      <p:sp>
        <p:nvSpPr>
          <p:cNvPr id="32" name="PlaceHolder 2"/>
          <p:cNvSpPr>
            <a:spLocks noGrp="1"/>
          </p:cNvSpPr>
          <p:nvPr>
            <p:ph type="body"/>
          </p:nvPr>
        </p:nvSpPr>
        <p:spPr>
          <a:xfrm>
            <a:off x="2560320" y="6739920"/>
            <a:ext cx="14839200" cy="79682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18141840" y="6739920"/>
            <a:ext cx="14839200" cy="79682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33723360" y="6739920"/>
            <a:ext cx="14839200" cy="79682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2560320" y="15465600"/>
            <a:ext cx="14839200" cy="79682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18141840" y="15465600"/>
            <a:ext cx="14839200" cy="79682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33723360" y="15465600"/>
            <a:ext cx="14839200" cy="79682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745640" y="7511400"/>
            <a:ext cx="47714400" cy="4809960"/>
          </a:xfrm>
          <a:prstGeom prst="rect">
            <a:avLst/>
          </a:prstGeom>
        </p:spPr>
        <p:txBody>
          <a:bodyPr lIns="0" tIns="0" rIns="0" bIns="0" anchor="ctr">
            <a:spAutoFit/>
          </a:bodyPr>
          <a:lstStyle/>
          <a:p>
            <a:pPr algn="ctr"/>
            <a:endParaRPr lang="en-GB" sz="4400" b="0" strike="noStrike" spc="-1">
              <a:latin typeface="Arial"/>
            </a:endParaRPr>
          </a:p>
        </p:txBody>
      </p:sp>
      <p:sp>
        <p:nvSpPr>
          <p:cNvPr id="3" name="PlaceHolder 2"/>
          <p:cNvSpPr>
            <a:spLocks noGrp="1"/>
          </p:cNvSpPr>
          <p:nvPr>
            <p:ph type="subTitle"/>
          </p:nvPr>
        </p:nvSpPr>
        <p:spPr>
          <a:xfrm>
            <a:off x="2560320" y="6739920"/>
            <a:ext cx="46085040" cy="167050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745640" y="7511400"/>
            <a:ext cx="47714400" cy="4809960"/>
          </a:xfrm>
          <a:prstGeom prst="rect">
            <a:avLst/>
          </a:prstGeom>
        </p:spPr>
        <p:txBody>
          <a:bodyPr lIns="0" tIns="0" rIns="0" bIns="0" anchor="ctr">
            <a:spAutoFit/>
          </a:bodyPr>
          <a:lstStyle/>
          <a:p>
            <a:pPr algn="ctr"/>
            <a:endParaRPr lang="en-GB" sz="4400" b="0" strike="noStrike" spc="-1">
              <a:latin typeface="Arial"/>
            </a:endParaRPr>
          </a:p>
        </p:txBody>
      </p:sp>
      <p:sp>
        <p:nvSpPr>
          <p:cNvPr id="5" name="PlaceHolder 2"/>
          <p:cNvSpPr>
            <a:spLocks noGrp="1"/>
          </p:cNvSpPr>
          <p:nvPr>
            <p:ph type="body"/>
          </p:nvPr>
        </p:nvSpPr>
        <p:spPr>
          <a:xfrm>
            <a:off x="2560320" y="6739920"/>
            <a:ext cx="46085040" cy="167050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745640" y="7511400"/>
            <a:ext cx="47714400" cy="4809960"/>
          </a:xfrm>
          <a:prstGeom prst="rect">
            <a:avLst/>
          </a:prstGeom>
        </p:spPr>
        <p:txBody>
          <a:bodyPr lIns="0" tIns="0" rIns="0" bIns="0" anchor="ctr">
            <a:spAutoFit/>
          </a:bodyPr>
          <a:lstStyle/>
          <a:p>
            <a:pPr algn="ctr"/>
            <a:endParaRPr lang="en-GB" sz="4400" b="0" strike="noStrike" spc="-1">
              <a:latin typeface="Arial"/>
            </a:endParaRPr>
          </a:p>
        </p:txBody>
      </p:sp>
      <p:sp>
        <p:nvSpPr>
          <p:cNvPr id="7" name="PlaceHolder 2"/>
          <p:cNvSpPr>
            <a:spLocks noGrp="1"/>
          </p:cNvSpPr>
          <p:nvPr>
            <p:ph type="body"/>
          </p:nvPr>
        </p:nvSpPr>
        <p:spPr>
          <a:xfrm>
            <a:off x="2560320" y="6739920"/>
            <a:ext cx="22489200" cy="167050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26174520" y="6739920"/>
            <a:ext cx="22489200" cy="167050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745640" y="7511400"/>
            <a:ext cx="47714400" cy="480996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745640" y="7511400"/>
            <a:ext cx="47714400" cy="2229732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745640" y="7511400"/>
            <a:ext cx="47714400" cy="4809960"/>
          </a:xfrm>
          <a:prstGeom prst="rect">
            <a:avLst/>
          </a:prstGeom>
        </p:spPr>
        <p:txBody>
          <a:bodyPr lIns="0" tIns="0" rIns="0" bIns="0" anchor="ctr">
            <a:spAutoFit/>
          </a:bodyPr>
          <a:lstStyle/>
          <a:p>
            <a:pPr algn="ctr"/>
            <a:endParaRPr lang="en-GB" sz="4400" b="0" strike="noStrike" spc="-1">
              <a:latin typeface="Arial"/>
            </a:endParaRPr>
          </a:p>
        </p:txBody>
      </p:sp>
      <p:sp>
        <p:nvSpPr>
          <p:cNvPr id="12" name="PlaceHolder 2"/>
          <p:cNvSpPr>
            <a:spLocks noGrp="1"/>
          </p:cNvSpPr>
          <p:nvPr>
            <p:ph type="body"/>
          </p:nvPr>
        </p:nvSpPr>
        <p:spPr>
          <a:xfrm>
            <a:off x="2560320" y="6739920"/>
            <a:ext cx="22489200" cy="79682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26174520" y="6739920"/>
            <a:ext cx="22489200" cy="167050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2560320" y="15465600"/>
            <a:ext cx="22489200" cy="79682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745640" y="7511400"/>
            <a:ext cx="47714400" cy="4809960"/>
          </a:xfrm>
          <a:prstGeom prst="rect">
            <a:avLst/>
          </a:prstGeom>
        </p:spPr>
        <p:txBody>
          <a:bodyPr lIns="0" tIns="0" rIns="0" bIns="0" anchor="ctr">
            <a:spAutoFit/>
          </a:bodyPr>
          <a:lstStyle/>
          <a:p>
            <a:pPr algn="ctr"/>
            <a:endParaRPr lang="en-GB" sz="4400" b="0" strike="noStrike" spc="-1">
              <a:latin typeface="Arial"/>
            </a:endParaRPr>
          </a:p>
        </p:txBody>
      </p:sp>
      <p:sp>
        <p:nvSpPr>
          <p:cNvPr id="16" name="PlaceHolder 2"/>
          <p:cNvSpPr>
            <a:spLocks noGrp="1"/>
          </p:cNvSpPr>
          <p:nvPr>
            <p:ph type="body"/>
          </p:nvPr>
        </p:nvSpPr>
        <p:spPr>
          <a:xfrm>
            <a:off x="2560320" y="6739920"/>
            <a:ext cx="22489200" cy="167050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26174520" y="6739920"/>
            <a:ext cx="22489200" cy="79682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26174520" y="15465600"/>
            <a:ext cx="22489200" cy="79682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745640" y="7511400"/>
            <a:ext cx="47714400" cy="4809960"/>
          </a:xfrm>
          <a:prstGeom prst="rect">
            <a:avLst/>
          </a:prstGeom>
        </p:spPr>
        <p:txBody>
          <a:bodyPr lIns="0" tIns="0" rIns="0" bIns="0" anchor="ctr">
            <a:spAutoFit/>
          </a:bodyPr>
          <a:lstStyle/>
          <a:p>
            <a:pPr algn="ctr"/>
            <a:endParaRPr lang="en-GB" sz="4400" b="0" strike="noStrike" spc="-1">
              <a:latin typeface="Arial"/>
            </a:endParaRPr>
          </a:p>
        </p:txBody>
      </p:sp>
      <p:sp>
        <p:nvSpPr>
          <p:cNvPr id="20" name="PlaceHolder 2"/>
          <p:cNvSpPr>
            <a:spLocks noGrp="1"/>
          </p:cNvSpPr>
          <p:nvPr>
            <p:ph type="body"/>
          </p:nvPr>
        </p:nvSpPr>
        <p:spPr>
          <a:xfrm>
            <a:off x="2560320" y="6739920"/>
            <a:ext cx="22489200" cy="79682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26174520" y="6739920"/>
            <a:ext cx="22489200" cy="79682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2560320" y="15465600"/>
            <a:ext cx="46085040" cy="79682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745640" y="7511400"/>
            <a:ext cx="47714400" cy="4809960"/>
          </a:xfrm>
          <a:prstGeom prst="rect">
            <a:avLst/>
          </a:prstGeom>
        </p:spPr>
        <p:txBody>
          <a:bodyPr lIns="0" tIns="0" rIns="0" bIns="0" anchor="ctr">
            <a:spAutoFit/>
          </a:bodyPr>
          <a:lstStyle/>
          <a:p>
            <a:r>
              <a:rPr lang="en-GB" sz="1800" b="0" strike="noStrike" spc="-1">
                <a:latin typeface="Arial"/>
              </a:rPr>
              <a:t>Click to edit the title text format</a:t>
            </a:r>
          </a:p>
        </p:txBody>
      </p:sp>
      <p:sp>
        <p:nvSpPr>
          <p:cNvPr id="3" name="PlaceHolder 2"/>
          <p:cNvSpPr>
            <a:spLocks noGrp="1"/>
          </p:cNvSpPr>
          <p:nvPr>
            <p:ph type="body"/>
          </p:nvPr>
        </p:nvSpPr>
        <p:spPr>
          <a:xfrm>
            <a:off x="2560320" y="6739920"/>
            <a:ext cx="46085040" cy="16705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latin typeface="Arial"/>
              </a:rPr>
              <a:t>Second Outline Level</a:t>
            </a:r>
          </a:p>
          <a:p>
            <a:pPr marL="1296000" lvl="2" indent="-288000">
              <a:spcBef>
                <a:spcPts val="850"/>
              </a:spcBef>
              <a:buClr>
                <a:srgbClr val="000000"/>
              </a:buClr>
              <a:buSzPct val="45000"/>
              <a:buFont typeface="Wingdings" charset="2"/>
              <a:buChar char=""/>
            </a:pPr>
            <a:r>
              <a:rPr lang="en-GB" sz="1800" b="0" strike="noStrike" spc="-1">
                <a:latin typeface="Arial"/>
              </a:rPr>
              <a:t>Third Outline Level</a:t>
            </a:r>
          </a:p>
          <a:p>
            <a:pPr marL="1728000" lvl="3" indent="-216000">
              <a:spcBef>
                <a:spcPts val="567"/>
              </a:spcBef>
              <a:buClr>
                <a:srgbClr val="000000"/>
              </a:buClr>
              <a:buSzPct val="75000"/>
              <a:buFont typeface="Symbol" charset="2"/>
              <a:buChar char=""/>
            </a:pPr>
            <a:r>
              <a:rPr lang="en-GB" sz="1800" b="0" strike="noStrike" spc="-1">
                <a:latin typeface="Arial"/>
              </a:rPr>
              <a:t>Fourth Outline Level</a:t>
            </a:r>
          </a:p>
          <a:p>
            <a:pPr marL="2160000" lvl="4" indent="-216000">
              <a:spcBef>
                <a:spcPts val="283"/>
              </a:spcBef>
              <a:buClr>
                <a:srgbClr val="000000"/>
              </a:buClr>
              <a:buSzPct val="45000"/>
              <a:buFont typeface="Wingdings" charset="2"/>
              <a:buChar char=""/>
            </a:pPr>
            <a:r>
              <a:rPr lang="en-GB" sz="1800" b="0" strike="noStrike" spc="-1">
                <a:latin typeface="Arial"/>
              </a:rPr>
              <a:t>Fifth Outline Level</a:t>
            </a:r>
          </a:p>
          <a:p>
            <a:pPr marL="2592000" lvl="5" indent="-216000">
              <a:spcBef>
                <a:spcPts val="283"/>
              </a:spcBef>
              <a:buClr>
                <a:srgbClr val="000000"/>
              </a:buClr>
              <a:buSzPct val="45000"/>
              <a:buFont typeface="Wingdings" charset="2"/>
              <a:buChar char=""/>
            </a:pPr>
            <a:r>
              <a:rPr lang="en-GB" sz="1800" b="0" strike="noStrike" spc="-1">
                <a:latin typeface="Arial"/>
              </a:rPr>
              <a:t>Sixth Outline Level</a:t>
            </a:r>
          </a:p>
          <a:p>
            <a:pPr marL="3024000" lvl="6" indent="-216000">
              <a:spcBef>
                <a:spcPts val="283"/>
              </a:spcBef>
              <a:buClr>
                <a:srgbClr val="000000"/>
              </a:buClr>
              <a:buSzPct val="45000"/>
              <a:buFont typeface="Wingdings" charset="2"/>
              <a:buChar char=""/>
            </a:pPr>
            <a:r>
              <a:rPr lang="en-GB"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
        <p:cNvGrpSpPr/>
        <p:nvPr/>
      </p:nvGrpSpPr>
      <p:grpSpPr>
        <a:xfrm>
          <a:off x="0" y="0"/>
          <a:ext cx="0" cy="0"/>
          <a:chOff x="0" y="0"/>
          <a:chExt cx="0" cy="0"/>
        </a:xfrm>
      </p:grpSpPr>
      <p:sp>
        <p:nvSpPr>
          <p:cNvPr id="44" name="CustomShape 1"/>
          <p:cNvSpPr/>
          <p:nvPr/>
        </p:nvSpPr>
        <p:spPr>
          <a:xfrm>
            <a:off x="412560" y="449280"/>
            <a:ext cx="38709720" cy="4344120"/>
          </a:xfrm>
          <a:prstGeom prst="rect">
            <a:avLst/>
          </a:prstGeom>
          <a:solidFill>
            <a:schemeClr val="tx2">
              <a:lumMod val="60000"/>
              <a:lumOff val="40000"/>
            </a:schemeClr>
          </a:solidFill>
          <a:ln>
            <a:solidFill>
              <a:schemeClr val="tx2">
                <a:lumMod val="60000"/>
                <a:lumOff val="40000"/>
              </a:schemeClr>
            </a:solidFill>
          </a:ln>
        </p:spPr>
        <p:style>
          <a:lnRef idx="0">
            <a:scrgbClr r="0" g="0" b="0"/>
          </a:lnRef>
          <a:fillRef idx="0">
            <a:scrgbClr r="0" g="0" b="0"/>
          </a:fillRef>
          <a:effectRef idx="0">
            <a:scrgbClr r="0" g="0" b="0"/>
          </a:effectRef>
          <a:fontRef idx="minor"/>
        </p:style>
      </p:sp>
      <p:sp>
        <p:nvSpPr>
          <p:cNvPr id="45" name="CustomShape 2"/>
          <p:cNvSpPr/>
          <p:nvPr/>
        </p:nvSpPr>
        <p:spPr>
          <a:xfrm>
            <a:off x="39439800" y="437400"/>
            <a:ext cx="6632280" cy="482328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46" name="CustomShape 3"/>
          <p:cNvSpPr/>
          <p:nvPr/>
        </p:nvSpPr>
        <p:spPr>
          <a:xfrm>
            <a:off x="17354520" y="5158080"/>
            <a:ext cx="16538040" cy="2319552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47" name="CustomShape 4"/>
          <p:cNvSpPr/>
          <p:nvPr/>
        </p:nvSpPr>
        <p:spPr>
          <a:xfrm>
            <a:off x="388440" y="5158080"/>
            <a:ext cx="16538040" cy="2319552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48" name="CustomShape 5"/>
          <p:cNvSpPr/>
          <p:nvPr/>
        </p:nvSpPr>
        <p:spPr>
          <a:xfrm>
            <a:off x="34255080" y="5126040"/>
            <a:ext cx="16538040" cy="2316888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49" name="CustomShape 6"/>
          <p:cNvSpPr/>
          <p:nvPr/>
        </p:nvSpPr>
        <p:spPr>
          <a:xfrm>
            <a:off x="11310840" y="466200"/>
            <a:ext cx="25556040" cy="1778760"/>
          </a:xfrm>
          <a:prstGeom prst="rect">
            <a:avLst/>
          </a:prstGeom>
          <a:noFill/>
          <a:ln>
            <a:noFill/>
          </a:ln>
        </p:spPr>
        <p:style>
          <a:lnRef idx="0">
            <a:scrgbClr r="0" g="0" b="0"/>
          </a:lnRef>
          <a:fillRef idx="0">
            <a:scrgbClr r="0" g="0" b="0"/>
          </a:fillRef>
          <a:effectRef idx="0">
            <a:scrgbClr r="0" g="0" b="0"/>
          </a:effectRef>
          <a:fontRef idx="minor"/>
        </p:style>
        <p:txBody>
          <a:bodyPr lIns="90000" tIns="79920" rIns="90000" bIns="79920">
            <a:noAutofit/>
          </a:bodyPr>
          <a:lstStyle/>
          <a:p>
            <a:pPr algn="ctr">
              <a:lnSpc>
                <a:spcPct val="100000"/>
              </a:lnSpc>
            </a:pPr>
            <a:r>
              <a:rPr lang="en-GB" sz="7000" b="0" strike="noStrike" spc="-1" dirty="0">
                <a:solidFill>
                  <a:srgbClr val="FFFFFF"/>
                </a:solidFill>
                <a:latin typeface="Calibri"/>
                <a:ea typeface="DejaVu Sans"/>
              </a:rPr>
              <a:t>Creating a COVID-19 Perioperative Pathway using Simulation:</a:t>
            </a:r>
            <a:br>
              <a:rPr dirty="0"/>
            </a:br>
            <a:r>
              <a:rPr lang="en-GB" sz="7000" b="0" strike="noStrike" spc="-1" dirty="0">
                <a:solidFill>
                  <a:srgbClr val="FFFFFF"/>
                </a:solidFill>
                <a:latin typeface="Calibri"/>
                <a:ea typeface="DejaVu Sans"/>
              </a:rPr>
              <a:t>A Quality </a:t>
            </a:r>
            <a:r>
              <a:rPr lang="en-GB" sz="7000" spc="-1" dirty="0">
                <a:solidFill>
                  <a:srgbClr val="FFFFFF"/>
                </a:solidFill>
                <a:latin typeface="Calibri"/>
                <a:ea typeface="DejaVu Sans"/>
              </a:rPr>
              <a:t>I</a:t>
            </a:r>
            <a:r>
              <a:rPr lang="en-GB" sz="7000" b="0" strike="noStrike" spc="-1" dirty="0">
                <a:solidFill>
                  <a:srgbClr val="FFFFFF"/>
                </a:solidFill>
                <a:latin typeface="Calibri"/>
                <a:ea typeface="DejaVu Sans"/>
              </a:rPr>
              <a:t>mprovement </a:t>
            </a:r>
            <a:r>
              <a:rPr lang="en-GB" sz="7000" spc="-1" dirty="0">
                <a:solidFill>
                  <a:srgbClr val="FFFFFF"/>
                </a:solidFill>
                <a:latin typeface="Calibri"/>
                <a:ea typeface="DejaVu Sans"/>
              </a:rPr>
              <a:t>P</a:t>
            </a:r>
            <a:r>
              <a:rPr lang="en-GB" sz="7000" b="0" strike="noStrike" spc="-1" dirty="0">
                <a:solidFill>
                  <a:srgbClr val="FFFFFF"/>
                </a:solidFill>
                <a:latin typeface="Calibri"/>
                <a:ea typeface="DejaVu Sans"/>
              </a:rPr>
              <a:t>roject</a:t>
            </a:r>
            <a:endParaRPr lang="en-GB" sz="7000" b="0" strike="noStrike" spc="-1" dirty="0">
              <a:latin typeface="Arial"/>
            </a:endParaRPr>
          </a:p>
          <a:p>
            <a:pPr>
              <a:lnSpc>
                <a:spcPct val="100000"/>
              </a:lnSpc>
            </a:pPr>
            <a:endParaRPr lang="en-GB" sz="7000" b="0" strike="noStrike" spc="-1" dirty="0">
              <a:latin typeface="Arial"/>
            </a:endParaRPr>
          </a:p>
        </p:txBody>
      </p:sp>
      <p:sp>
        <p:nvSpPr>
          <p:cNvPr id="50" name="CustomShape 7"/>
          <p:cNvSpPr/>
          <p:nvPr/>
        </p:nvSpPr>
        <p:spPr>
          <a:xfrm>
            <a:off x="10082520" y="2809890"/>
            <a:ext cx="29817000" cy="1076400"/>
          </a:xfrm>
          <a:prstGeom prst="rect">
            <a:avLst/>
          </a:prstGeom>
          <a:noFill/>
          <a:ln>
            <a:noFill/>
          </a:ln>
        </p:spPr>
        <p:style>
          <a:lnRef idx="0">
            <a:scrgbClr r="0" g="0" b="0"/>
          </a:lnRef>
          <a:fillRef idx="0">
            <a:scrgbClr r="0" g="0" b="0"/>
          </a:fillRef>
          <a:effectRef idx="0">
            <a:scrgbClr r="0" g="0" b="0"/>
          </a:effectRef>
          <a:fontRef idx="minor"/>
        </p:style>
        <p:txBody>
          <a:bodyPr lIns="90000" tIns="79920" rIns="90000" bIns="79920">
            <a:noAutofit/>
          </a:bodyPr>
          <a:lstStyle/>
          <a:p>
            <a:pPr algn="ctr">
              <a:lnSpc>
                <a:spcPct val="100000"/>
              </a:lnSpc>
            </a:pPr>
            <a:r>
              <a:rPr lang="en-GB" sz="4730" b="0" strike="noStrike" spc="-1" dirty="0">
                <a:solidFill>
                  <a:srgbClr val="FFFFFF"/>
                </a:solidFill>
                <a:latin typeface="Calibri"/>
                <a:ea typeface="DejaVu Sans"/>
              </a:rPr>
              <a:t>Zoe Wellbelove &amp; </a:t>
            </a:r>
            <a:r>
              <a:rPr lang="en-GB" sz="4730" b="0" strike="noStrike" spc="-1" dirty="0">
                <a:solidFill>
                  <a:schemeClr val="bg1"/>
                </a:solidFill>
                <a:latin typeface="Calibri" panose="020F0502020204030204" pitchFamily="34" charset="0"/>
                <a:ea typeface="DejaVu Sans"/>
                <a:cs typeface="Calibri" panose="020F0502020204030204" pitchFamily="34" charset="0"/>
              </a:rPr>
              <a:t>Paul </a:t>
            </a:r>
            <a:r>
              <a:rPr lang="en-GB" sz="4730" b="0" strike="noStrike" spc="-1" dirty="0" err="1">
                <a:solidFill>
                  <a:schemeClr val="bg1"/>
                </a:solidFill>
                <a:latin typeface="Calibri" panose="020F0502020204030204" pitchFamily="34" charset="0"/>
                <a:ea typeface="DejaVu Sans"/>
                <a:cs typeface="Calibri" panose="020F0502020204030204" pitchFamily="34" charset="0"/>
              </a:rPr>
              <a:t>Sellens</a:t>
            </a:r>
            <a:r>
              <a:rPr lang="en-GB" sz="4730" b="0" strike="noStrike" spc="-1" dirty="0">
                <a:solidFill>
                  <a:schemeClr val="bg1"/>
                </a:solidFill>
                <a:latin typeface="Calibri" panose="020F0502020204030204" pitchFamily="34" charset="0"/>
                <a:ea typeface="DejaVu Sans"/>
                <a:cs typeface="Calibri" panose="020F0502020204030204" pitchFamily="34" charset="0"/>
              </a:rPr>
              <a:t>, Dave Wright, Grzegorz </a:t>
            </a:r>
            <a:r>
              <a:rPr lang="en-GB" sz="4730" b="0" strike="noStrike" spc="-1" dirty="0" err="1">
                <a:solidFill>
                  <a:schemeClr val="bg1"/>
                </a:solidFill>
                <a:latin typeface="Calibri" panose="020F0502020204030204" pitchFamily="34" charset="0"/>
                <a:ea typeface="DejaVu Sans"/>
                <a:cs typeface="Calibri" panose="020F0502020204030204" pitchFamily="34" charset="0"/>
              </a:rPr>
              <a:t>Grezlinski</a:t>
            </a:r>
            <a:r>
              <a:rPr lang="en-GB" sz="4730" b="0" strike="noStrike" spc="-1" dirty="0">
                <a:solidFill>
                  <a:schemeClr val="bg1"/>
                </a:solidFill>
                <a:latin typeface="Calibri" panose="020F0502020204030204" pitchFamily="34" charset="0"/>
                <a:ea typeface="DejaVu Sans"/>
                <a:cs typeface="Calibri" panose="020F0502020204030204" pitchFamily="34" charset="0"/>
              </a:rPr>
              <a:t>, Tom Kelly, </a:t>
            </a:r>
            <a:r>
              <a:rPr lang="en-GB" sz="4800" b="0" i="0" dirty="0">
                <a:solidFill>
                  <a:schemeClr val="bg1"/>
                </a:solidFill>
                <a:effectLst/>
                <a:latin typeface="Calibri" panose="020F0502020204030204" pitchFamily="34" charset="0"/>
                <a:cs typeface="Calibri" panose="020F0502020204030204" pitchFamily="34" charset="0"/>
              </a:rPr>
              <a:t>Charlotte</a:t>
            </a:r>
            <a:r>
              <a:rPr lang="en-GB" sz="4800" dirty="0">
                <a:solidFill>
                  <a:schemeClr val="bg1"/>
                </a:solidFill>
                <a:latin typeface="Calibri" panose="020F0502020204030204" pitchFamily="34" charset="0"/>
                <a:cs typeface="Calibri" panose="020F0502020204030204" pitchFamily="34" charset="0"/>
              </a:rPr>
              <a:t> </a:t>
            </a:r>
            <a:r>
              <a:rPr lang="en-GB" sz="4800" b="0" i="0" dirty="0">
                <a:solidFill>
                  <a:schemeClr val="bg1"/>
                </a:solidFill>
                <a:effectLst/>
                <a:latin typeface="Calibri" panose="020F0502020204030204" pitchFamily="34" charset="0"/>
                <a:cs typeface="Calibri" panose="020F0502020204030204" pitchFamily="34" charset="0"/>
              </a:rPr>
              <a:t>Devereaux-Walsh</a:t>
            </a:r>
            <a:endParaRPr lang="en-GB" sz="4730" b="0" strike="noStrike" spc="-1" dirty="0">
              <a:solidFill>
                <a:schemeClr val="bg1"/>
              </a:solidFill>
              <a:latin typeface="Calibri" panose="020F0502020204030204" pitchFamily="34" charset="0"/>
              <a:cs typeface="Calibri" panose="020F0502020204030204" pitchFamily="34" charset="0"/>
            </a:endParaRPr>
          </a:p>
          <a:p>
            <a:pPr algn="ctr">
              <a:lnSpc>
                <a:spcPct val="100000"/>
              </a:lnSpc>
            </a:pPr>
            <a:r>
              <a:rPr lang="en-GB" sz="4730" b="0" strike="noStrike" spc="-1" dirty="0">
                <a:solidFill>
                  <a:srgbClr val="FFFFFF"/>
                </a:solidFill>
                <a:latin typeface="Calibri"/>
                <a:ea typeface="DejaVu Sans"/>
              </a:rPr>
              <a:t>Department of Anaesthesia, Hull University Teaching Hospital NHS Trust</a:t>
            </a:r>
            <a:endParaRPr lang="en-GB" sz="4730" b="0" strike="noStrike" spc="-1" dirty="0">
              <a:latin typeface="Arial"/>
            </a:endParaRPr>
          </a:p>
          <a:p>
            <a:pPr>
              <a:lnSpc>
                <a:spcPct val="115000"/>
              </a:lnSpc>
            </a:pPr>
            <a:endParaRPr lang="en-GB" sz="4730" b="0" strike="noStrike" spc="-1" dirty="0">
              <a:latin typeface="Arial"/>
            </a:endParaRPr>
          </a:p>
          <a:p>
            <a:pPr>
              <a:lnSpc>
                <a:spcPct val="115000"/>
              </a:lnSpc>
            </a:pPr>
            <a:endParaRPr lang="en-GB" sz="4730" b="0" strike="noStrike" spc="-1" dirty="0">
              <a:latin typeface="Arial"/>
            </a:endParaRPr>
          </a:p>
          <a:p>
            <a:pPr>
              <a:lnSpc>
                <a:spcPct val="100000"/>
              </a:lnSpc>
            </a:pPr>
            <a:endParaRPr lang="en-GB" sz="4730" b="0" strike="noStrike" spc="-1" dirty="0">
              <a:latin typeface="Arial"/>
            </a:endParaRPr>
          </a:p>
          <a:p>
            <a:pPr>
              <a:lnSpc>
                <a:spcPct val="115000"/>
              </a:lnSpc>
            </a:pPr>
            <a:endParaRPr lang="en-GB" sz="4730" b="0" strike="noStrike" spc="-1" dirty="0">
              <a:latin typeface="Arial"/>
            </a:endParaRPr>
          </a:p>
          <a:p>
            <a:pPr>
              <a:lnSpc>
                <a:spcPct val="100000"/>
              </a:lnSpc>
            </a:pPr>
            <a:endParaRPr lang="en-GB" sz="4730" b="0" strike="noStrike" spc="-1" dirty="0">
              <a:latin typeface="Arial"/>
            </a:endParaRPr>
          </a:p>
        </p:txBody>
      </p:sp>
      <p:sp>
        <p:nvSpPr>
          <p:cNvPr id="51" name="CustomShape 8"/>
          <p:cNvSpPr/>
          <p:nvPr/>
        </p:nvSpPr>
        <p:spPr>
          <a:xfrm>
            <a:off x="1140480" y="5378040"/>
            <a:ext cx="10169640" cy="1268640"/>
          </a:xfrm>
          <a:prstGeom prst="rect">
            <a:avLst/>
          </a:prstGeom>
          <a:noFill/>
          <a:ln>
            <a:noFill/>
          </a:ln>
        </p:spPr>
        <p:style>
          <a:lnRef idx="0">
            <a:scrgbClr r="0" g="0" b="0"/>
          </a:lnRef>
          <a:fillRef idx="0">
            <a:scrgbClr r="0" g="0" b="0"/>
          </a:fillRef>
          <a:effectRef idx="0">
            <a:scrgbClr r="0" g="0" b="0"/>
          </a:effectRef>
          <a:fontRef idx="minor"/>
        </p:style>
        <p:txBody>
          <a:bodyPr lIns="90000" tIns="79920" rIns="90000" bIns="79920">
            <a:noAutofit/>
          </a:bodyPr>
          <a:lstStyle/>
          <a:p>
            <a:pPr>
              <a:lnSpc>
                <a:spcPct val="115000"/>
              </a:lnSpc>
            </a:pPr>
            <a:r>
              <a:rPr lang="en-GB" sz="4730" b="1" u="sng" strike="noStrike" spc="-1">
                <a:solidFill>
                  <a:srgbClr val="558ED5"/>
                </a:solidFill>
                <a:uFillTx/>
                <a:latin typeface="Calibri"/>
                <a:ea typeface="Oswald"/>
              </a:rPr>
              <a:t>Introduction</a:t>
            </a:r>
            <a:endParaRPr lang="en-GB" sz="4730" b="0" strike="noStrike" spc="-1">
              <a:latin typeface="Arial"/>
            </a:endParaRPr>
          </a:p>
          <a:p>
            <a:pPr>
              <a:lnSpc>
                <a:spcPct val="100000"/>
              </a:lnSpc>
            </a:pPr>
            <a:endParaRPr lang="en-GB" sz="4730" b="0" strike="noStrike" spc="-1">
              <a:latin typeface="Arial"/>
            </a:endParaRPr>
          </a:p>
        </p:txBody>
      </p:sp>
      <p:sp>
        <p:nvSpPr>
          <p:cNvPr id="52" name="CustomShape 9"/>
          <p:cNvSpPr/>
          <p:nvPr/>
        </p:nvSpPr>
        <p:spPr>
          <a:xfrm>
            <a:off x="388440" y="27715320"/>
            <a:ext cx="50404680" cy="579600"/>
          </a:xfrm>
          <a:prstGeom prst="rect">
            <a:avLst/>
          </a:prstGeom>
          <a:solidFill>
            <a:schemeClr val="tx2">
              <a:lumMod val="60000"/>
              <a:lumOff val="40000"/>
            </a:schemeClr>
          </a:solidFill>
          <a:ln>
            <a:solidFill>
              <a:schemeClr val="tx2">
                <a:lumMod val="60000"/>
                <a:lumOff val="40000"/>
              </a:schemeClr>
            </a:solidFill>
          </a:ln>
        </p:spPr>
        <p:style>
          <a:lnRef idx="0">
            <a:scrgbClr r="0" g="0" b="0"/>
          </a:lnRef>
          <a:fillRef idx="0">
            <a:scrgbClr r="0" g="0" b="0"/>
          </a:fillRef>
          <a:effectRef idx="0">
            <a:scrgbClr r="0" g="0" b="0"/>
          </a:effectRef>
          <a:fontRef idx="minor"/>
        </p:style>
      </p:sp>
      <p:sp>
        <p:nvSpPr>
          <p:cNvPr id="53" name="CustomShape 10"/>
          <p:cNvSpPr/>
          <p:nvPr/>
        </p:nvSpPr>
        <p:spPr>
          <a:xfrm>
            <a:off x="1402200" y="6407280"/>
            <a:ext cx="14441760" cy="5604840"/>
          </a:xfrm>
          <a:prstGeom prst="rect">
            <a:avLst/>
          </a:prstGeom>
          <a:noFill/>
          <a:ln>
            <a:noFill/>
          </a:ln>
        </p:spPr>
        <p:style>
          <a:lnRef idx="0">
            <a:scrgbClr r="0" g="0" b="0"/>
          </a:lnRef>
          <a:fillRef idx="0">
            <a:scrgbClr r="0" g="0" b="0"/>
          </a:fillRef>
          <a:effectRef idx="0">
            <a:scrgbClr r="0" g="0" b="0"/>
          </a:effectRef>
          <a:fontRef idx="minor"/>
        </p:style>
        <p:txBody>
          <a:bodyPr lIns="90000" tIns="79920" rIns="90000" bIns="79920">
            <a:noAutofit/>
          </a:bodyPr>
          <a:lstStyle/>
          <a:p>
            <a:pPr algn="just">
              <a:lnSpc>
                <a:spcPct val="100000"/>
              </a:lnSpc>
            </a:pPr>
            <a:r>
              <a:rPr lang="en-GB" sz="3600" b="0" strike="noStrike" spc="-1" dirty="0">
                <a:solidFill>
                  <a:srgbClr val="000000"/>
                </a:solidFill>
                <a:latin typeface="Calibri"/>
                <a:ea typeface="Calibri"/>
              </a:rPr>
              <a:t>The COVID-19 pandemic presented an immediate threat to the global  population and healthcare organisations. Initially, little was known about the effect of COVID-19 on patient’s requiring surgery. Patient outcomes and transmission between patient’s and healthcare workers were the biggest concerns.</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 1,2,3</a:t>
            </a:r>
            <a:r>
              <a:rPr lang="en-GB" sz="3600" b="0" strike="noStrike" spc="-1" dirty="0">
                <a:solidFill>
                  <a:srgbClr val="000000"/>
                </a:solidFill>
                <a:latin typeface="Calibri"/>
                <a:ea typeface="Calibri"/>
              </a:rPr>
              <a:t> In line with guidance at the time from the Joint Royal Colleges,</a:t>
            </a:r>
            <a:r>
              <a:rPr lang="en-GB" sz="3600" b="0" strike="noStrike" spc="-1" dirty="0">
                <a:solidFill>
                  <a:srgbClr val="FF0000"/>
                </a:solidFill>
                <a:latin typeface="Calibri"/>
                <a:ea typeface="Calibri"/>
              </a:rPr>
              <a:t> </a:t>
            </a:r>
            <a:r>
              <a:rPr lang="en-GB" sz="3600" b="0" strike="noStrike" spc="-1" dirty="0">
                <a:solidFill>
                  <a:srgbClr val="000000"/>
                </a:solidFill>
                <a:latin typeface="Calibri"/>
                <a:ea typeface="Calibri"/>
              </a:rPr>
              <a:t>and Public Health England,</a:t>
            </a:r>
            <a:r>
              <a:rPr lang="en-GB" sz="3600" b="0" strike="noStrike" spc="-1" dirty="0">
                <a:solidFill>
                  <a:srgbClr val="FF0000"/>
                </a:solidFill>
                <a:latin typeface="Calibri"/>
                <a:ea typeface="Calibri"/>
              </a:rPr>
              <a:t> </a:t>
            </a:r>
            <a:r>
              <a:rPr lang="en-GB" sz="3600" b="0" strike="noStrike" spc="-1" dirty="0">
                <a:solidFill>
                  <a:srgbClr val="000000"/>
                </a:solidFill>
                <a:latin typeface="Calibri"/>
                <a:ea typeface="Calibri"/>
              </a:rPr>
              <a:t>new procedures were needed within working hospital systems to manage the perioperative care of patients with COVID-19 infection.</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 2,3</a:t>
            </a:r>
            <a:endParaRPr lang="en-GB" sz="3600" b="0" strike="noStrike" spc="-1" dirty="0">
              <a:latin typeface="Arial"/>
            </a:endParaRPr>
          </a:p>
          <a:p>
            <a:pPr algn="just">
              <a:lnSpc>
                <a:spcPct val="100000"/>
              </a:lnSpc>
            </a:pPr>
            <a:r>
              <a:rPr lang="en-GB" sz="3600" b="0" strike="noStrike" spc="-1" dirty="0">
                <a:solidFill>
                  <a:srgbClr val="000000"/>
                </a:solidFill>
                <a:latin typeface="Calibri"/>
                <a:ea typeface="Calibri"/>
              </a:rPr>
              <a:t>Simulation creates a model of reality in a  safe and controlled environment which maximises learning whilst minimising the risk of exposure to COVID-19. We used in situ simulation to map the patient’s journey through our hospitals. This informed new protocols and procedures to optimise infection control in theatres in the two acute hospitals at the Hull University Teaching Hospitals NHS Trust                       										</a:t>
            </a:r>
            <a:br>
              <a:rPr dirty="0"/>
            </a:br>
            <a:endParaRPr lang="en-GB" sz="3600" b="0" strike="noStrike" spc="-1" dirty="0">
              <a:latin typeface="Arial"/>
            </a:endParaRPr>
          </a:p>
        </p:txBody>
      </p:sp>
      <p:sp>
        <p:nvSpPr>
          <p:cNvPr id="54" name="CustomShape 11"/>
          <p:cNvSpPr/>
          <p:nvPr/>
        </p:nvSpPr>
        <p:spPr>
          <a:xfrm>
            <a:off x="18360720" y="15030000"/>
            <a:ext cx="14441760" cy="4823280"/>
          </a:xfrm>
          <a:prstGeom prst="rect">
            <a:avLst/>
          </a:prstGeom>
          <a:noFill/>
          <a:ln>
            <a:noFill/>
          </a:ln>
        </p:spPr>
        <p:style>
          <a:lnRef idx="0">
            <a:scrgbClr r="0" g="0" b="0"/>
          </a:lnRef>
          <a:fillRef idx="0">
            <a:scrgbClr r="0" g="0" b="0"/>
          </a:fillRef>
          <a:effectRef idx="0">
            <a:scrgbClr r="0" g="0" b="0"/>
          </a:effectRef>
          <a:fontRef idx="minor"/>
        </p:style>
        <p:txBody>
          <a:bodyPr lIns="90000" tIns="79920" rIns="90000" bIns="79920">
            <a:noAutofit/>
          </a:bodyPr>
          <a:lstStyle/>
          <a:p>
            <a:pPr algn="just">
              <a:lnSpc>
                <a:spcPct val="107000"/>
              </a:lnSpc>
              <a:spcAft>
                <a:spcPts val="799"/>
              </a:spcAft>
            </a:pPr>
            <a:r>
              <a:rPr lang="en-GB" sz="3600" b="0" strike="noStrike" spc="-1">
                <a:solidFill>
                  <a:srgbClr val="000000"/>
                </a:solidFill>
                <a:latin typeface="Calibri"/>
                <a:ea typeface="Calibri"/>
              </a:rPr>
              <a:t>Nine theatre in-situ simulation sessions were conducted with over 100 participants from theatre teams across the Hull University Teaching Hospitals Trust. MDT members from the following surgical teams attended the simulations; general surgery, vascular surgery, orthopaedic surgery, plastic surgery, maxillofacial surgery, paediatric surgery and neurosurgery.</a:t>
            </a:r>
            <a:endParaRPr lang="en-GB" sz="3600" b="0" strike="noStrike" spc="-1">
              <a:latin typeface="Arial"/>
            </a:endParaRPr>
          </a:p>
          <a:p>
            <a:pPr algn="just">
              <a:lnSpc>
                <a:spcPct val="107000"/>
              </a:lnSpc>
              <a:spcAft>
                <a:spcPts val="799"/>
              </a:spcAft>
            </a:pPr>
            <a:r>
              <a:rPr lang="en-GB" sz="3600" b="0" strike="noStrike" spc="-1">
                <a:solidFill>
                  <a:srgbClr val="000000"/>
                </a:solidFill>
                <a:latin typeface="Calibri"/>
                <a:ea typeface="Calibri"/>
              </a:rPr>
              <a:t>All participants stated a significant improvement in confidence in the perioperative approach to COVID-19 patients  and found simulation a useful training experience.</a:t>
            </a:r>
            <a:endParaRPr lang="en-GB" sz="3600" b="0" strike="noStrike" spc="-1">
              <a:latin typeface="Arial"/>
            </a:endParaRPr>
          </a:p>
          <a:p>
            <a:pPr algn="just">
              <a:lnSpc>
                <a:spcPct val="107000"/>
              </a:lnSpc>
              <a:spcAft>
                <a:spcPts val="799"/>
              </a:spcAft>
            </a:pPr>
            <a:r>
              <a:rPr lang="en-GB" sz="3600" b="0" strike="noStrike" spc="-1">
                <a:solidFill>
                  <a:srgbClr val="000000"/>
                </a:solidFill>
                <a:latin typeface="Calibri"/>
                <a:ea typeface="Calibri"/>
              </a:rPr>
              <a:t>Speciality and theatre location specific COVID-19 perioperative pathways were created using the model described. Protocols for patient flow,  donning and doffing of PPE, intubation (Figure 2) and management of intraoperative events were defined. Methods for exchanging equipment and samples were tested, including use of an ‘air lock’ system. Communication in full PPE was reported as the biggest challenge, but improved with use of an inside runner and outside circulator and communication aids such as whiteboards and a portable intercom system.</a:t>
            </a:r>
            <a:endParaRPr lang="en-GB" sz="3600" b="0" strike="noStrike" spc="-1">
              <a:latin typeface="Arial"/>
            </a:endParaRPr>
          </a:p>
          <a:p>
            <a:pPr algn="just">
              <a:lnSpc>
                <a:spcPct val="107000"/>
              </a:lnSpc>
              <a:spcAft>
                <a:spcPts val="799"/>
              </a:spcAft>
            </a:pPr>
            <a:r>
              <a:rPr lang="en-GB" sz="3600" b="0" strike="noStrike" spc="-1">
                <a:solidFill>
                  <a:srgbClr val="000000"/>
                </a:solidFill>
                <a:latin typeface="Calibri"/>
                <a:ea typeface="Calibri"/>
              </a:rPr>
              <a:t>Action cards (Figure 3) were created for each surgical specialty or theatre location with subsections to describe the role of each individual staff group within the theatre team. These were placed in all theatres for easy access when required. </a:t>
            </a:r>
            <a:endParaRPr lang="en-GB" sz="3600" b="0" strike="noStrike" spc="-1">
              <a:latin typeface="Arial"/>
            </a:endParaRPr>
          </a:p>
        </p:txBody>
      </p:sp>
      <p:sp>
        <p:nvSpPr>
          <p:cNvPr id="55" name="CustomShape 12"/>
          <p:cNvSpPr/>
          <p:nvPr/>
        </p:nvSpPr>
        <p:spPr>
          <a:xfrm>
            <a:off x="46389600" y="464400"/>
            <a:ext cx="4403520" cy="4329360"/>
          </a:xfrm>
          <a:prstGeom prst="rect">
            <a:avLst/>
          </a:prstGeom>
          <a:solidFill>
            <a:schemeClr val="tx2">
              <a:lumMod val="60000"/>
              <a:lumOff val="40000"/>
            </a:schemeClr>
          </a:solidFill>
          <a:ln>
            <a:solidFill>
              <a:schemeClr val="tx2">
                <a:lumMod val="60000"/>
                <a:lumOff val="40000"/>
              </a:schemeClr>
            </a:solidFill>
          </a:ln>
        </p:spPr>
        <p:style>
          <a:lnRef idx="0">
            <a:scrgbClr r="0" g="0" b="0"/>
          </a:lnRef>
          <a:fillRef idx="0">
            <a:scrgbClr r="0" g="0" b="0"/>
          </a:fillRef>
          <a:effectRef idx="0">
            <a:scrgbClr r="0" g="0" b="0"/>
          </a:effectRef>
          <a:fontRef idx="minor"/>
        </p:style>
      </p:sp>
      <p:pic>
        <p:nvPicPr>
          <p:cNvPr id="56" name="Picture 35"/>
          <p:cNvPicPr/>
          <p:nvPr/>
        </p:nvPicPr>
        <p:blipFill>
          <a:blip r:embed="rId3"/>
          <a:stretch/>
        </p:blipFill>
        <p:spPr>
          <a:xfrm>
            <a:off x="40538520" y="2998800"/>
            <a:ext cx="3279960" cy="1913040"/>
          </a:xfrm>
          <a:prstGeom prst="rect">
            <a:avLst/>
          </a:prstGeom>
          <a:ln>
            <a:noFill/>
          </a:ln>
        </p:spPr>
      </p:pic>
      <p:pic>
        <p:nvPicPr>
          <p:cNvPr id="57" name="Picture 36"/>
          <p:cNvPicPr/>
          <p:nvPr/>
        </p:nvPicPr>
        <p:blipFill>
          <a:blip r:embed="rId4"/>
          <a:srcRect l="-25381" t="24383" r="2861" b="22231"/>
          <a:stretch/>
        </p:blipFill>
        <p:spPr>
          <a:xfrm>
            <a:off x="39210840" y="464400"/>
            <a:ext cx="5882040" cy="2392920"/>
          </a:xfrm>
          <a:prstGeom prst="rect">
            <a:avLst/>
          </a:prstGeom>
          <a:ln>
            <a:noFill/>
          </a:ln>
        </p:spPr>
      </p:pic>
      <p:sp>
        <p:nvSpPr>
          <p:cNvPr id="58" name="CustomShape 13"/>
          <p:cNvSpPr/>
          <p:nvPr/>
        </p:nvSpPr>
        <p:spPr>
          <a:xfrm>
            <a:off x="1140480" y="14307005"/>
            <a:ext cx="7072920" cy="1268640"/>
          </a:xfrm>
          <a:prstGeom prst="rect">
            <a:avLst/>
          </a:prstGeom>
          <a:noFill/>
          <a:ln>
            <a:noFill/>
          </a:ln>
        </p:spPr>
        <p:style>
          <a:lnRef idx="0">
            <a:scrgbClr r="0" g="0" b="0"/>
          </a:lnRef>
          <a:fillRef idx="0">
            <a:scrgbClr r="0" g="0" b="0"/>
          </a:fillRef>
          <a:effectRef idx="0">
            <a:scrgbClr r="0" g="0" b="0"/>
          </a:effectRef>
          <a:fontRef idx="minor"/>
        </p:style>
        <p:txBody>
          <a:bodyPr lIns="90000" tIns="79920" rIns="90000" bIns="79920">
            <a:noAutofit/>
          </a:bodyPr>
          <a:lstStyle/>
          <a:p>
            <a:pPr>
              <a:lnSpc>
                <a:spcPct val="115000"/>
              </a:lnSpc>
            </a:pPr>
            <a:r>
              <a:rPr lang="en-GB" sz="4730" b="1" u="sng" strike="noStrike" spc="-1" dirty="0">
                <a:solidFill>
                  <a:srgbClr val="558ED5"/>
                </a:solidFill>
                <a:uFillTx/>
                <a:latin typeface="Calibri"/>
                <a:ea typeface="Oswald"/>
              </a:rPr>
              <a:t>Aims</a:t>
            </a:r>
            <a:endParaRPr lang="en-GB" sz="4730" b="0" strike="noStrike" spc="-1" dirty="0">
              <a:latin typeface="Arial"/>
            </a:endParaRPr>
          </a:p>
          <a:p>
            <a:pPr>
              <a:lnSpc>
                <a:spcPct val="100000"/>
              </a:lnSpc>
            </a:pPr>
            <a:endParaRPr lang="en-GB" sz="4730" b="0" strike="noStrike" spc="-1" dirty="0">
              <a:latin typeface="Arial"/>
            </a:endParaRPr>
          </a:p>
        </p:txBody>
      </p:sp>
      <p:sp>
        <p:nvSpPr>
          <p:cNvPr id="59" name="CustomShape 14"/>
          <p:cNvSpPr/>
          <p:nvPr/>
        </p:nvSpPr>
        <p:spPr>
          <a:xfrm>
            <a:off x="1337760" y="16308360"/>
            <a:ext cx="14441760" cy="2107800"/>
          </a:xfrm>
          <a:prstGeom prst="rect">
            <a:avLst/>
          </a:prstGeom>
          <a:noFill/>
          <a:ln>
            <a:noFill/>
          </a:ln>
        </p:spPr>
        <p:style>
          <a:lnRef idx="0">
            <a:scrgbClr r="0" g="0" b="0"/>
          </a:lnRef>
          <a:fillRef idx="0">
            <a:scrgbClr r="0" g="0" b="0"/>
          </a:fillRef>
          <a:effectRef idx="0">
            <a:scrgbClr r="0" g="0" b="0"/>
          </a:effectRef>
          <a:fontRef idx="minor"/>
        </p:style>
      </p:sp>
      <p:sp>
        <p:nvSpPr>
          <p:cNvPr id="60" name="CustomShape 15"/>
          <p:cNvSpPr/>
          <p:nvPr/>
        </p:nvSpPr>
        <p:spPr>
          <a:xfrm>
            <a:off x="1140480" y="17983750"/>
            <a:ext cx="7072920" cy="1268640"/>
          </a:xfrm>
          <a:prstGeom prst="rect">
            <a:avLst/>
          </a:prstGeom>
          <a:noFill/>
          <a:ln>
            <a:noFill/>
          </a:ln>
        </p:spPr>
        <p:style>
          <a:lnRef idx="0">
            <a:scrgbClr r="0" g="0" b="0"/>
          </a:lnRef>
          <a:fillRef idx="0">
            <a:scrgbClr r="0" g="0" b="0"/>
          </a:fillRef>
          <a:effectRef idx="0">
            <a:scrgbClr r="0" g="0" b="0"/>
          </a:effectRef>
          <a:fontRef idx="minor"/>
        </p:style>
        <p:txBody>
          <a:bodyPr lIns="90000" tIns="79920" rIns="90000" bIns="79920">
            <a:noAutofit/>
          </a:bodyPr>
          <a:lstStyle/>
          <a:p>
            <a:pPr>
              <a:lnSpc>
                <a:spcPct val="115000"/>
              </a:lnSpc>
            </a:pPr>
            <a:r>
              <a:rPr lang="en-GB" sz="4730" b="1" u="sng" strike="noStrike" spc="-1" dirty="0">
                <a:solidFill>
                  <a:srgbClr val="558ED5"/>
                </a:solidFill>
                <a:uFillTx/>
                <a:latin typeface="Calibri"/>
                <a:ea typeface="Oswald"/>
              </a:rPr>
              <a:t>Methods</a:t>
            </a:r>
            <a:endParaRPr lang="en-GB" sz="4730" b="0" strike="noStrike" spc="-1" dirty="0">
              <a:latin typeface="Arial"/>
            </a:endParaRPr>
          </a:p>
          <a:p>
            <a:pPr>
              <a:lnSpc>
                <a:spcPct val="100000"/>
              </a:lnSpc>
            </a:pPr>
            <a:endParaRPr lang="en-GB" sz="4730" b="0" strike="noStrike" spc="-1" dirty="0">
              <a:latin typeface="Arial"/>
            </a:endParaRPr>
          </a:p>
        </p:txBody>
      </p:sp>
      <p:pic>
        <p:nvPicPr>
          <p:cNvPr id="61" name="Picture 32"/>
          <p:cNvPicPr/>
          <p:nvPr/>
        </p:nvPicPr>
        <p:blipFill>
          <a:blip r:embed="rId5"/>
          <a:srcRect l="32106" t="24654" r="16220" b="13263"/>
          <a:stretch/>
        </p:blipFill>
        <p:spPr>
          <a:xfrm>
            <a:off x="19064880" y="5753520"/>
            <a:ext cx="11973960" cy="8087760"/>
          </a:xfrm>
          <a:prstGeom prst="rect">
            <a:avLst/>
          </a:prstGeom>
          <a:ln>
            <a:noFill/>
          </a:ln>
        </p:spPr>
      </p:pic>
      <p:sp>
        <p:nvSpPr>
          <p:cNvPr id="62" name="CustomShape 16"/>
          <p:cNvSpPr/>
          <p:nvPr/>
        </p:nvSpPr>
        <p:spPr>
          <a:xfrm>
            <a:off x="1354680" y="19068177"/>
            <a:ext cx="14441760" cy="4823280"/>
          </a:xfrm>
          <a:prstGeom prst="rect">
            <a:avLst/>
          </a:prstGeom>
          <a:noFill/>
          <a:ln>
            <a:noFill/>
          </a:ln>
        </p:spPr>
        <p:style>
          <a:lnRef idx="0">
            <a:scrgbClr r="0" g="0" b="0"/>
          </a:lnRef>
          <a:fillRef idx="0">
            <a:scrgbClr r="0" g="0" b="0"/>
          </a:fillRef>
          <a:effectRef idx="0">
            <a:scrgbClr r="0" g="0" b="0"/>
          </a:effectRef>
          <a:fontRef idx="minor"/>
        </p:style>
        <p:txBody>
          <a:bodyPr lIns="90000" tIns="79920" rIns="90000" bIns="79920">
            <a:noAutofit/>
          </a:bodyPr>
          <a:lstStyle/>
          <a:p>
            <a:pPr algn="just">
              <a:lnSpc>
                <a:spcPct val="100000"/>
              </a:lnSpc>
            </a:pPr>
            <a:r>
              <a:rPr lang="en-GB" sz="3600" b="0" strike="noStrike" spc="-1" dirty="0">
                <a:solidFill>
                  <a:srgbClr val="000000"/>
                </a:solidFill>
                <a:latin typeface="Calibri"/>
                <a:ea typeface="Calibri"/>
              </a:rPr>
              <a:t>Using the Plan, Do, Study, Act model (Figure 1), scenarios were written to represent the patient's surgical journey, including pre-operative preparation, anaesthesia and intubation, intra operative procedure and post-operative care. </a:t>
            </a:r>
            <a:endParaRPr lang="en-GB" sz="3600" b="0" strike="noStrike" spc="-1" dirty="0">
              <a:latin typeface="Arial"/>
            </a:endParaRPr>
          </a:p>
          <a:p>
            <a:pPr algn="just">
              <a:lnSpc>
                <a:spcPct val="100000"/>
              </a:lnSpc>
            </a:pPr>
            <a:r>
              <a:rPr lang="en-GB" sz="3600" b="0" strike="noStrike" spc="-1" dirty="0">
                <a:solidFill>
                  <a:srgbClr val="000000"/>
                </a:solidFill>
                <a:latin typeface="Calibri"/>
                <a:ea typeface="Calibri"/>
              </a:rPr>
              <a:t>We simulated multiple scenarios over a 2 week period. Staff from all disciplines within the theatre work force were included to maximise learning for the team as a whole. The scenario was introduced and the current working protocol explained. The case was then simulated with the team and intraoperative events tested against the current protocol e.g. requirement for new equipment in theatre. A modified intubation technique for use in COVID-19 was simulated and refined according to local practice and equipment. Speciality specific events were also tested e.g. x-ray equipment in theatre.  Debriefs were conducted, key learning points reviewed and qualitative feedback collected. This allowed us to modify the protocol before the next simulation where changes could again be tested and evaluated.</a:t>
            </a:r>
            <a:endParaRPr lang="en-GB" sz="3600" b="0" strike="noStrike" spc="-1" dirty="0">
              <a:latin typeface="Arial"/>
            </a:endParaRPr>
          </a:p>
        </p:txBody>
      </p:sp>
      <p:sp>
        <p:nvSpPr>
          <p:cNvPr id="63" name="CustomShape 17"/>
          <p:cNvSpPr/>
          <p:nvPr/>
        </p:nvSpPr>
        <p:spPr>
          <a:xfrm>
            <a:off x="35409240" y="13406760"/>
            <a:ext cx="14441760" cy="1047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7000"/>
              </a:lnSpc>
              <a:spcAft>
                <a:spcPts val="799"/>
              </a:spcAft>
            </a:pPr>
            <a:r>
              <a:rPr lang="en-GB" sz="3600" b="0" strike="noStrike" spc="-1" dirty="0">
                <a:solidFill>
                  <a:srgbClr val="000000"/>
                </a:solidFill>
                <a:latin typeface="Calibri"/>
                <a:ea typeface="Calibri"/>
              </a:rPr>
              <a:t>Allowing surgical activity to continue during the COVID-19 pandemic in a safe and effective manner was challenging for hospital trusts in what was an uncertain time.</a:t>
            </a:r>
            <a:r>
              <a:rPr lang="en-GB" b="0" strike="noStrike" spc="-1" baseline="30000" dirty="0">
                <a:solidFill>
                  <a:srgbClr val="000000"/>
                </a:solidFill>
                <a:latin typeface="Calibri" panose="020F0502020204030204" pitchFamily="34" charset="0"/>
                <a:ea typeface="Calibri"/>
                <a:cs typeface="Times New Roman" panose="02020603050405020304" pitchFamily="18" charset="0"/>
              </a:rPr>
              <a:t>4,5,6</a:t>
            </a:r>
            <a:endParaRPr lang="en-GB" sz="3600" b="0" strike="noStrike" spc="-1" dirty="0">
              <a:latin typeface="Arial"/>
            </a:endParaRPr>
          </a:p>
          <a:p>
            <a:pPr algn="just">
              <a:lnSpc>
                <a:spcPct val="107000"/>
              </a:lnSpc>
              <a:spcAft>
                <a:spcPts val="799"/>
              </a:spcAft>
            </a:pPr>
            <a:r>
              <a:rPr lang="en-GB" sz="3600" b="0" strike="noStrike" spc="-1" dirty="0">
                <a:solidFill>
                  <a:srgbClr val="000000"/>
                </a:solidFill>
                <a:latin typeface="Calibri"/>
                <a:ea typeface="Calibri"/>
              </a:rPr>
              <a:t>We successfully used a quality improvement model with in-situ simulation to provide  an authentic, safe and accessible learning environment for all members of the theatre team. This resulted in a prompt, effective and collaborative approach to the creation of perioperative protocols in COVID-19 patient’s. Using simulation for testing and training new infection control measures improved  the safety and well-being of theatre staff and optimised patient care during the pandemic. </a:t>
            </a:r>
            <a:endParaRPr lang="en-GB" sz="3600" b="0" strike="noStrike" spc="-1" dirty="0">
              <a:latin typeface="Arial"/>
            </a:endParaRPr>
          </a:p>
          <a:p>
            <a:pPr algn="just">
              <a:lnSpc>
                <a:spcPct val="107000"/>
              </a:lnSpc>
              <a:spcAft>
                <a:spcPts val="799"/>
              </a:spcAft>
            </a:pPr>
            <a:r>
              <a:rPr lang="en-GB" sz="3600" b="0" strike="noStrike" spc="-1" dirty="0">
                <a:solidFill>
                  <a:srgbClr val="000000"/>
                </a:solidFill>
                <a:latin typeface="Calibri"/>
                <a:ea typeface="Calibri"/>
              </a:rPr>
              <a:t>Using the quality improvement model and involving all members of the theatre team has allowed the process of evaluation and modification to continue throughout the pandemic. Theatre protocols have continuously been updated in response  to changes in local and national guidance.</a:t>
            </a:r>
            <a:endParaRPr lang="en-GB" sz="3600" b="0" strike="noStrike" spc="-1" dirty="0">
              <a:latin typeface="Arial"/>
            </a:endParaRPr>
          </a:p>
          <a:p>
            <a:pPr algn="just">
              <a:lnSpc>
                <a:spcPct val="107000"/>
              </a:lnSpc>
              <a:spcAft>
                <a:spcPts val="799"/>
              </a:spcAft>
            </a:pPr>
            <a:r>
              <a:rPr lang="en-GB" sz="3600" b="0" strike="noStrike" spc="-1" dirty="0">
                <a:solidFill>
                  <a:srgbClr val="000000"/>
                </a:solidFill>
                <a:latin typeface="Calibri"/>
                <a:ea typeface="Calibri"/>
              </a:rPr>
              <a:t>The process encouraged team working and staff engagement, and helped improve staff confidence and morale at a very challenging time.</a:t>
            </a:r>
            <a:endParaRPr lang="en-GB" sz="3600" b="0" strike="noStrike" spc="-1" dirty="0">
              <a:latin typeface="Arial"/>
            </a:endParaRPr>
          </a:p>
          <a:p>
            <a:pPr algn="just">
              <a:lnSpc>
                <a:spcPct val="107000"/>
              </a:lnSpc>
              <a:spcAft>
                <a:spcPts val="799"/>
              </a:spcAft>
            </a:pPr>
            <a:r>
              <a:rPr lang="en-GB" sz="3600" b="0" strike="noStrike" spc="-1" dirty="0">
                <a:solidFill>
                  <a:srgbClr val="000000"/>
                </a:solidFill>
                <a:latin typeface="Calibri"/>
                <a:ea typeface="Calibri"/>
              </a:rPr>
              <a:t> </a:t>
            </a:r>
            <a:endParaRPr lang="en-GB" sz="3600" b="0" strike="noStrike" spc="-1" dirty="0">
              <a:latin typeface="Arial"/>
            </a:endParaRPr>
          </a:p>
        </p:txBody>
      </p:sp>
      <p:sp>
        <p:nvSpPr>
          <p:cNvPr id="64" name="CustomShape 18"/>
          <p:cNvSpPr/>
          <p:nvPr/>
        </p:nvSpPr>
        <p:spPr>
          <a:xfrm>
            <a:off x="34945560" y="12423600"/>
            <a:ext cx="7072920" cy="1268640"/>
          </a:xfrm>
          <a:prstGeom prst="rect">
            <a:avLst/>
          </a:prstGeom>
          <a:noFill/>
          <a:ln>
            <a:noFill/>
          </a:ln>
        </p:spPr>
        <p:style>
          <a:lnRef idx="0">
            <a:scrgbClr r="0" g="0" b="0"/>
          </a:lnRef>
          <a:fillRef idx="0">
            <a:scrgbClr r="0" g="0" b="0"/>
          </a:fillRef>
          <a:effectRef idx="0">
            <a:scrgbClr r="0" g="0" b="0"/>
          </a:effectRef>
          <a:fontRef idx="minor"/>
        </p:style>
        <p:txBody>
          <a:bodyPr lIns="90000" tIns="79920" rIns="90000" bIns="79920">
            <a:noAutofit/>
          </a:bodyPr>
          <a:lstStyle/>
          <a:p>
            <a:pPr>
              <a:lnSpc>
                <a:spcPct val="115000"/>
              </a:lnSpc>
            </a:pPr>
            <a:r>
              <a:rPr lang="en-GB" sz="4730" b="1" u="sng" strike="noStrike" spc="-1">
                <a:solidFill>
                  <a:srgbClr val="558ED5"/>
                </a:solidFill>
                <a:uFillTx/>
                <a:latin typeface="Calibri"/>
                <a:ea typeface="Oswald"/>
              </a:rPr>
              <a:t>Conclusion and Discussion</a:t>
            </a:r>
            <a:endParaRPr lang="en-GB" sz="4730" b="0" strike="noStrike" spc="-1">
              <a:latin typeface="Arial"/>
            </a:endParaRPr>
          </a:p>
          <a:p>
            <a:pPr>
              <a:lnSpc>
                <a:spcPct val="100000"/>
              </a:lnSpc>
            </a:pPr>
            <a:endParaRPr lang="en-GB" sz="4730" b="0" strike="noStrike" spc="-1">
              <a:latin typeface="Arial"/>
            </a:endParaRPr>
          </a:p>
        </p:txBody>
      </p:sp>
      <p:sp>
        <p:nvSpPr>
          <p:cNvPr id="65" name="CustomShape 19"/>
          <p:cNvSpPr/>
          <p:nvPr/>
        </p:nvSpPr>
        <p:spPr>
          <a:xfrm>
            <a:off x="34945560" y="23044320"/>
            <a:ext cx="7072920" cy="1268640"/>
          </a:xfrm>
          <a:prstGeom prst="rect">
            <a:avLst/>
          </a:prstGeom>
          <a:noFill/>
          <a:ln>
            <a:noFill/>
          </a:ln>
        </p:spPr>
        <p:style>
          <a:lnRef idx="0">
            <a:scrgbClr r="0" g="0" b="0"/>
          </a:lnRef>
          <a:fillRef idx="0">
            <a:scrgbClr r="0" g="0" b="0"/>
          </a:fillRef>
          <a:effectRef idx="0">
            <a:scrgbClr r="0" g="0" b="0"/>
          </a:effectRef>
          <a:fontRef idx="minor"/>
        </p:style>
        <p:txBody>
          <a:bodyPr lIns="90000" tIns="79920" rIns="90000" bIns="79920">
            <a:noAutofit/>
          </a:bodyPr>
          <a:lstStyle/>
          <a:p>
            <a:pPr>
              <a:lnSpc>
                <a:spcPct val="115000"/>
              </a:lnSpc>
            </a:pPr>
            <a:r>
              <a:rPr lang="en-GB" sz="4730" b="1" u="sng" strike="noStrike" spc="-1">
                <a:solidFill>
                  <a:srgbClr val="558ED5"/>
                </a:solidFill>
                <a:uFillTx/>
                <a:latin typeface="Calibri"/>
                <a:ea typeface="DejaVu Sans"/>
              </a:rPr>
              <a:t>References</a:t>
            </a:r>
            <a:endParaRPr lang="en-GB" sz="4730" b="0" strike="noStrike" spc="-1">
              <a:latin typeface="Arial"/>
            </a:endParaRPr>
          </a:p>
          <a:p>
            <a:pPr>
              <a:lnSpc>
                <a:spcPct val="100000"/>
              </a:lnSpc>
            </a:pPr>
            <a:endParaRPr lang="en-GB" sz="4730" b="0" strike="noStrike" spc="-1">
              <a:latin typeface="Arial"/>
            </a:endParaRPr>
          </a:p>
        </p:txBody>
      </p:sp>
      <p:sp>
        <p:nvSpPr>
          <p:cNvPr id="66" name="CustomShape 20"/>
          <p:cNvSpPr/>
          <p:nvPr/>
        </p:nvSpPr>
        <p:spPr>
          <a:xfrm>
            <a:off x="35028376" y="24075869"/>
            <a:ext cx="15036824" cy="455133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43040" indent="-742320">
              <a:lnSpc>
                <a:spcPct val="107000"/>
              </a:lnSpc>
              <a:spcAft>
                <a:spcPts val="799"/>
              </a:spcAft>
              <a:buClr>
                <a:srgbClr val="232323"/>
              </a:buClr>
              <a:buFont typeface="Arial"/>
              <a:buAutoNum type="arabicPeriod"/>
            </a:pPr>
            <a:r>
              <a:rPr lang="en-GB" sz="1600" b="0" strike="noStrike" spc="-1" dirty="0" err="1">
                <a:solidFill>
                  <a:srgbClr val="232323"/>
                </a:solidFill>
                <a:latin typeface="Calibri"/>
                <a:ea typeface="DejaVu Sans"/>
              </a:rPr>
              <a:t>Lupia</a:t>
            </a:r>
            <a:r>
              <a:rPr lang="en-GB" sz="1600" b="0" strike="noStrike" spc="-1" dirty="0">
                <a:solidFill>
                  <a:srgbClr val="232323"/>
                </a:solidFill>
                <a:latin typeface="Calibri"/>
                <a:ea typeface="DejaVu Sans"/>
              </a:rPr>
              <a:t> T, </a:t>
            </a:r>
            <a:r>
              <a:rPr lang="en-GB" sz="1600" b="0" strike="noStrike" spc="-1" dirty="0" err="1">
                <a:solidFill>
                  <a:srgbClr val="232323"/>
                </a:solidFill>
                <a:latin typeface="Calibri"/>
                <a:ea typeface="DejaVu Sans"/>
              </a:rPr>
              <a:t>Scabini</a:t>
            </a:r>
            <a:r>
              <a:rPr lang="en-GB" sz="1600" b="0" strike="noStrike" spc="-1" dirty="0">
                <a:solidFill>
                  <a:srgbClr val="232323"/>
                </a:solidFill>
                <a:latin typeface="Calibri"/>
                <a:ea typeface="DejaVu Sans"/>
              </a:rPr>
              <a:t> S, </a:t>
            </a:r>
            <a:r>
              <a:rPr lang="en-GB" sz="1600" b="0" strike="noStrike" spc="-1" dirty="0" err="1">
                <a:solidFill>
                  <a:srgbClr val="232323"/>
                </a:solidFill>
                <a:latin typeface="Calibri"/>
                <a:ea typeface="DejaVu Sans"/>
              </a:rPr>
              <a:t>Mornese</a:t>
            </a:r>
            <a:r>
              <a:rPr lang="en-GB" sz="1600" b="0" strike="noStrike" spc="-1" dirty="0">
                <a:solidFill>
                  <a:srgbClr val="232323"/>
                </a:solidFill>
                <a:latin typeface="Calibri"/>
                <a:ea typeface="DejaVu Sans"/>
              </a:rPr>
              <a:t> Pinna S, et al. 2019 novel coronavirus (2019-nCoV) outbreak: a new challenge. J Glob </a:t>
            </a:r>
            <a:r>
              <a:rPr lang="en-GB" sz="1600" b="0" strike="noStrike" spc="-1" dirty="0" err="1">
                <a:solidFill>
                  <a:srgbClr val="232323"/>
                </a:solidFill>
                <a:latin typeface="Calibri"/>
                <a:ea typeface="DejaVu Sans"/>
              </a:rPr>
              <a:t>Antimicrob</a:t>
            </a:r>
            <a:r>
              <a:rPr lang="en-GB" sz="1600" b="0" strike="noStrike" spc="-1" dirty="0">
                <a:solidFill>
                  <a:srgbClr val="232323"/>
                </a:solidFill>
                <a:latin typeface="Calibri"/>
                <a:ea typeface="DejaVu Sans"/>
              </a:rPr>
              <a:t> Resist. 2020 </a:t>
            </a:r>
            <a:endParaRPr lang="en-GB" sz="1600" b="0" strike="noStrike" spc="-1" dirty="0">
              <a:latin typeface="Arial"/>
            </a:endParaRPr>
          </a:p>
          <a:p>
            <a:pPr marL="743040" indent="-742320">
              <a:lnSpc>
                <a:spcPct val="107000"/>
              </a:lnSpc>
              <a:spcAft>
                <a:spcPts val="799"/>
              </a:spcAft>
              <a:buClr>
                <a:srgbClr val="232323"/>
              </a:buClr>
              <a:buFont typeface="Arial"/>
              <a:buAutoNum type="arabicPeriod"/>
            </a:pPr>
            <a:r>
              <a:rPr lang="en-GB" sz="1600" b="0" strike="noStrike" spc="-1" dirty="0">
                <a:solidFill>
                  <a:srgbClr val="232323"/>
                </a:solidFill>
                <a:latin typeface="Calibri"/>
                <a:ea typeface="DejaVu Sans"/>
              </a:rPr>
              <a:t>Public Health England. Guidance: Reducing the risk of transmission of COVID-19 in the hospital setting. https://www.gov.uk/government/publications/wuhan-novel-coronavirus_x005F_x0002_infection-prevention-and-control/reducing-the-risk-of-transmission_x005F_x0002_of-covid-19-in-the-hospital-setting (accessed 12/06/2020).</a:t>
            </a:r>
            <a:endParaRPr lang="en-GB" sz="1600" b="0" strike="noStrike" spc="-1" dirty="0">
              <a:latin typeface="Arial"/>
            </a:endParaRPr>
          </a:p>
          <a:p>
            <a:pPr marL="743040" indent="-742320">
              <a:lnSpc>
                <a:spcPct val="107000"/>
              </a:lnSpc>
              <a:spcAft>
                <a:spcPts val="799"/>
              </a:spcAft>
              <a:buClr>
                <a:srgbClr val="232323"/>
              </a:buClr>
              <a:buFont typeface="Arial"/>
              <a:buAutoNum type="arabicPeriod"/>
            </a:pPr>
            <a:r>
              <a:rPr lang="en-GB" sz="1600" b="0" strike="noStrike" spc="-1" dirty="0">
                <a:solidFill>
                  <a:srgbClr val="232323"/>
                </a:solidFill>
                <a:latin typeface="Calibri"/>
                <a:ea typeface="DejaVu Sans"/>
              </a:rPr>
              <a:t>ICM Anaesthesia COVID-19 group. COVID-19 airway management principles. https://icmanaesthesiacovid-19.org/covid-19-airway-management-principles (accessed 12/06/2020).</a:t>
            </a:r>
            <a:endParaRPr lang="en-GB" sz="1600" b="0" strike="noStrike" spc="-1" dirty="0">
              <a:latin typeface="Arial"/>
            </a:endParaRPr>
          </a:p>
          <a:p>
            <a:pPr marL="743040" indent="-742320">
              <a:lnSpc>
                <a:spcPct val="107000"/>
              </a:lnSpc>
              <a:spcAft>
                <a:spcPts val="799"/>
              </a:spcAft>
              <a:buClr>
                <a:srgbClr val="212121"/>
              </a:buClr>
              <a:buFont typeface="Arial"/>
              <a:buAutoNum type="arabicPeriod"/>
            </a:pPr>
            <a:r>
              <a:rPr lang="en-GB" sz="1600" b="0" strike="noStrike" spc="-1" dirty="0">
                <a:solidFill>
                  <a:srgbClr val="212121"/>
                </a:solidFill>
                <a:latin typeface="Calibri"/>
                <a:ea typeface="DejaVu Sans"/>
              </a:rPr>
              <a:t>Zheng H, Hébert HL, </a:t>
            </a:r>
            <a:r>
              <a:rPr lang="en-GB" sz="1600" b="0" strike="noStrike" spc="-1" dirty="0" err="1">
                <a:solidFill>
                  <a:srgbClr val="212121"/>
                </a:solidFill>
                <a:latin typeface="Calibri"/>
                <a:ea typeface="DejaVu Sans"/>
              </a:rPr>
              <a:t>Chatziperi</a:t>
            </a:r>
            <a:r>
              <a:rPr lang="en-GB" sz="1600" b="0" strike="noStrike" spc="-1" dirty="0">
                <a:solidFill>
                  <a:srgbClr val="212121"/>
                </a:solidFill>
                <a:latin typeface="Calibri"/>
                <a:ea typeface="DejaVu Sans"/>
              </a:rPr>
              <a:t> A, et al. Perioperative management of patients with suspected or confirmed COVID-19: review and recommendations for perioperative management from a retrospective cohort study. </a:t>
            </a:r>
            <a:r>
              <a:rPr lang="en-GB" sz="1600" b="0" i="1" strike="noStrike" spc="-1" dirty="0">
                <a:solidFill>
                  <a:srgbClr val="212121"/>
                </a:solidFill>
                <a:latin typeface="Calibri"/>
                <a:ea typeface="DejaVu Sans"/>
              </a:rPr>
              <a:t>Br J </a:t>
            </a:r>
            <a:r>
              <a:rPr lang="en-GB" sz="1600" b="0" i="1" strike="noStrike" spc="-1" dirty="0" err="1">
                <a:solidFill>
                  <a:srgbClr val="212121"/>
                </a:solidFill>
                <a:latin typeface="Calibri"/>
                <a:ea typeface="DejaVu Sans"/>
              </a:rPr>
              <a:t>Anaesth</a:t>
            </a:r>
            <a:r>
              <a:rPr lang="en-GB" sz="1600" b="0" strike="noStrike" spc="-1" dirty="0">
                <a:solidFill>
                  <a:srgbClr val="212121"/>
                </a:solidFill>
                <a:latin typeface="Calibri"/>
                <a:ea typeface="DejaVu Sans"/>
              </a:rPr>
              <a:t>. 2020</a:t>
            </a:r>
            <a:endParaRPr lang="en-GB" sz="1600" b="0" strike="noStrike" spc="-1" dirty="0">
              <a:latin typeface="Arial"/>
            </a:endParaRPr>
          </a:p>
          <a:p>
            <a:pPr marL="743040" indent="-742320">
              <a:lnSpc>
                <a:spcPct val="107000"/>
              </a:lnSpc>
              <a:spcAft>
                <a:spcPts val="799"/>
              </a:spcAft>
              <a:buClr>
                <a:srgbClr val="333333"/>
              </a:buClr>
              <a:buFont typeface="Arial"/>
              <a:buAutoNum type="arabicPeriod"/>
            </a:pPr>
            <a:r>
              <a:rPr lang="en-GB" sz="1600" b="0" strike="noStrike" spc="-1" dirty="0">
                <a:solidFill>
                  <a:srgbClr val="333333"/>
                </a:solidFill>
                <a:latin typeface="Calibri"/>
                <a:ea typeface="DejaVu Sans"/>
              </a:rPr>
              <a:t>Bui, N., </a:t>
            </a:r>
            <a:r>
              <a:rPr lang="en-GB" sz="1600" b="0" strike="noStrike" spc="-1" dirty="0" err="1">
                <a:solidFill>
                  <a:srgbClr val="333333"/>
                </a:solidFill>
                <a:latin typeface="Calibri"/>
                <a:ea typeface="DejaVu Sans"/>
              </a:rPr>
              <a:t>Coetzer</a:t>
            </a:r>
            <a:r>
              <a:rPr lang="en-GB" sz="1600" b="0" strike="noStrike" spc="-1" dirty="0">
                <a:solidFill>
                  <a:srgbClr val="333333"/>
                </a:solidFill>
                <a:latin typeface="Calibri"/>
                <a:ea typeface="DejaVu Sans"/>
              </a:rPr>
              <a:t>, M., </a:t>
            </a:r>
            <a:r>
              <a:rPr lang="en-GB" sz="1600" b="0" strike="noStrike" spc="-1" dirty="0" err="1">
                <a:solidFill>
                  <a:srgbClr val="333333"/>
                </a:solidFill>
                <a:latin typeface="Calibri"/>
                <a:ea typeface="DejaVu Sans"/>
              </a:rPr>
              <a:t>Schenning</a:t>
            </a:r>
            <a:r>
              <a:rPr lang="en-GB" sz="1600" b="0" strike="noStrike" spc="-1" dirty="0">
                <a:solidFill>
                  <a:srgbClr val="333333"/>
                </a:solidFill>
                <a:latin typeface="Calibri"/>
                <a:ea typeface="DejaVu Sans"/>
              </a:rPr>
              <a:t>, K.J. </a:t>
            </a:r>
            <a:r>
              <a:rPr lang="en-GB" sz="1600" b="0" i="1" strike="noStrike" spc="-1" dirty="0">
                <a:solidFill>
                  <a:srgbClr val="333333"/>
                </a:solidFill>
                <a:latin typeface="Calibri"/>
                <a:ea typeface="DejaVu Sans"/>
              </a:rPr>
              <a:t>et al.</a:t>
            </a:r>
            <a:r>
              <a:rPr lang="en-GB" sz="1600" b="0" strike="noStrike" spc="-1" dirty="0">
                <a:solidFill>
                  <a:srgbClr val="333333"/>
                </a:solidFill>
                <a:latin typeface="Calibri"/>
                <a:ea typeface="DejaVu Sans"/>
              </a:rPr>
              <a:t> Preparing previously COVID-19-positive patients for elective surgery: a framework for preoperative evaluation. </a:t>
            </a:r>
            <a:r>
              <a:rPr lang="en-GB" sz="1600" b="0" i="1" strike="noStrike" spc="-1" dirty="0" err="1">
                <a:solidFill>
                  <a:srgbClr val="333333"/>
                </a:solidFill>
                <a:latin typeface="Calibri"/>
                <a:ea typeface="DejaVu Sans"/>
              </a:rPr>
              <a:t>Perioper</a:t>
            </a:r>
            <a:r>
              <a:rPr lang="en-GB" sz="1600" b="0" i="1" strike="noStrike" spc="-1" dirty="0">
                <a:solidFill>
                  <a:srgbClr val="333333"/>
                </a:solidFill>
                <a:latin typeface="Calibri"/>
                <a:ea typeface="DejaVu Sans"/>
              </a:rPr>
              <a:t> Med</a:t>
            </a:r>
            <a:r>
              <a:rPr lang="en-GB" sz="1600" b="0" strike="noStrike" spc="-1" dirty="0">
                <a:solidFill>
                  <a:srgbClr val="333333"/>
                </a:solidFill>
                <a:latin typeface="Calibri"/>
                <a:ea typeface="DejaVu Sans"/>
              </a:rPr>
              <a:t> </a:t>
            </a:r>
            <a:r>
              <a:rPr lang="en-GB" sz="1600" b="1" strike="noStrike" spc="-1" dirty="0">
                <a:solidFill>
                  <a:srgbClr val="333333"/>
                </a:solidFill>
                <a:latin typeface="Calibri"/>
                <a:ea typeface="DejaVu Sans"/>
              </a:rPr>
              <a:t>10, </a:t>
            </a:r>
            <a:r>
              <a:rPr lang="en-GB" sz="1600" b="0" strike="noStrike" spc="-1" dirty="0">
                <a:solidFill>
                  <a:srgbClr val="333333"/>
                </a:solidFill>
                <a:latin typeface="Calibri"/>
                <a:ea typeface="DejaVu Sans"/>
              </a:rPr>
              <a:t>1 (2021). </a:t>
            </a:r>
            <a:endParaRPr lang="en-GB" sz="1600" b="0" strike="noStrike" spc="-1" dirty="0">
              <a:latin typeface="Arial"/>
            </a:endParaRPr>
          </a:p>
          <a:p>
            <a:pPr marL="743040" indent="-742320">
              <a:lnSpc>
                <a:spcPct val="107000"/>
              </a:lnSpc>
              <a:spcAft>
                <a:spcPts val="799"/>
              </a:spcAft>
              <a:buClr>
                <a:srgbClr val="1C1D1E"/>
              </a:buClr>
              <a:buFont typeface="Arial"/>
              <a:buAutoNum type="arabicPeriod"/>
            </a:pPr>
            <a:r>
              <a:rPr lang="en-GB" sz="1600" b="0" strike="noStrike" spc="-1" dirty="0">
                <a:solidFill>
                  <a:srgbClr val="1C1D1E"/>
                </a:solidFill>
                <a:latin typeface="Calibri"/>
                <a:ea typeface="DejaVu Sans"/>
              </a:rPr>
              <a:t>El‐</a:t>
            </a:r>
            <a:r>
              <a:rPr lang="en-GB" sz="1600" b="0" strike="noStrike" spc="-1" dirty="0" err="1">
                <a:solidFill>
                  <a:srgbClr val="1C1D1E"/>
                </a:solidFill>
                <a:latin typeface="Calibri"/>
                <a:ea typeface="DejaVu Sans"/>
              </a:rPr>
              <a:t>Boghdadly</a:t>
            </a:r>
            <a:r>
              <a:rPr lang="en-GB" sz="1600" b="0" strike="noStrike" spc="-1" dirty="0">
                <a:solidFill>
                  <a:srgbClr val="1C1D1E"/>
                </a:solidFill>
                <a:latin typeface="Calibri"/>
                <a:ea typeface="DejaVu Sans"/>
              </a:rPr>
              <a:t>, K., Cook, T.M., Goodacre, T., </a:t>
            </a:r>
            <a:r>
              <a:rPr lang="en-GB" sz="1600" b="0" strike="noStrike" spc="-1" dirty="0" err="1">
                <a:solidFill>
                  <a:srgbClr val="1C1D1E"/>
                </a:solidFill>
                <a:latin typeface="Calibri"/>
                <a:ea typeface="DejaVu Sans"/>
              </a:rPr>
              <a:t>Kua</a:t>
            </a:r>
            <a:r>
              <a:rPr lang="en-GB" sz="1600" b="0" strike="noStrike" spc="-1" dirty="0">
                <a:solidFill>
                  <a:srgbClr val="1C1D1E"/>
                </a:solidFill>
                <a:latin typeface="Calibri"/>
                <a:ea typeface="DejaVu Sans"/>
              </a:rPr>
              <a:t>, J., Blake, L., Denmark, S., McNally, S., Mercer, N., </a:t>
            </a:r>
            <a:r>
              <a:rPr lang="en-GB" sz="1600" b="0" strike="noStrike" spc="-1" dirty="0" err="1">
                <a:solidFill>
                  <a:srgbClr val="1C1D1E"/>
                </a:solidFill>
                <a:latin typeface="Calibri"/>
                <a:ea typeface="DejaVu Sans"/>
              </a:rPr>
              <a:t>Moonesinghe</a:t>
            </a:r>
            <a:r>
              <a:rPr lang="en-GB" sz="1600" b="0" strike="noStrike" spc="-1" dirty="0">
                <a:solidFill>
                  <a:srgbClr val="1C1D1E"/>
                </a:solidFill>
                <a:latin typeface="Calibri"/>
                <a:ea typeface="DejaVu Sans"/>
              </a:rPr>
              <a:t>, S.R. and Summerton, D.J. (2021), SARS‐CoV‐2 infection, COVID‐19 and timing of elective surgery. Anaesthesia.</a:t>
            </a:r>
            <a:br>
              <a:rPr sz="4000" dirty="0"/>
            </a:br>
            <a:r>
              <a:rPr lang="en-GB" sz="3600" b="0" strike="noStrike" spc="-1" dirty="0">
                <a:solidFill>
                  <a:srgbClr val="000000"/>
                </a:solidFill>
                <a:latin typeface="Arial"/>
                <a:ea typeface="DejaVu Sans"/>
              </a:rPr>
              <a:t> </a:t>
            </a:r>
            <a:endParaRPr lang="en-GB" sz="3600" b="0" strike="noStrike" spc="-1" dirty="0">
              <a:latin typeface="Arial"/>
            </a:endParaRPr>
          </a:p>
          <a:p>
            <a:pPr>
              <a:lnSpc>
                <a:spcPct val="100000"/>
              </a:lnSpc>
            </a:pPr>
            <a:br>
              <a:rPr sz="1200" dirty="0"/>
            </a:br>
            <a:endParaRPr lang="en-GB" sz="1100" b="0" strike="noStrike" spc="-1" dirty="0">
              <a:latin typeface="Arial"/>
            </a:endParaRPr>
          </a:p>
        </p:txBody>
      </p:sp>
      <p:sp>
        <p:nvSpPr>
          <p:cNvPr id="67" name="CustomShape 21"/>
          <p:cNvSpPr/>
          <p:nvPr/>
        </p:nvSpPr>
        <p:spPr>
          <a:xfrm>
            <a:off x="1354680" y="15414480"/>
            <a:ext cx="14441760" cy="377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28600" indent="-227160" algn="just">
              <a:lnSpc>
                <a:spcPct val="107000"/>
              </a:lnSpc>
              <a:spcAft>
                <a:spcPts val="799"/>
              </a:spcAft>
              <a:buClr>
                <a:srgbClr val="000000"/>
              </a:buClr>
              <a:buFont typeface="StarSymbol"/>
              <a:buAutoNum type="arabicParenR"/>
            </a:pPr>
            <a:r>
              <a:rPr lang="en-GB" sz="3600" b="0" strike="noStrike" spc="-1" dirty="0">
                <a:solidFill>
                  <a:srgbClr val="000000"/>
                </a:solidFill>
                <a:latin typeface="Calibri"/>
                <a:ea typeface="Calibri"/>
              </a:rPr>
              <a:t>  To create perioperative protocols for patients with suspected COVID-19 infection requiring surgery</a:t>
            </a:r>
            <a:endParaRPr lang="en-GB" sz="3600" b="0" strike="noStrike" spc="-1" dirty="0">
              <a:latin typeface="Arial"/>
            </a:endParaRPr>
          </a:p>
          <a:p>
            <a:pPr marL="228600" indent="-227160" algn="just">
              <a:lnSpc>
                <a:spcPct val="107000"/>
              </a:lnSpc>
              <a:spcAft>
                <a:spcPts val="799"/>
              </a:spcAft>
              <a:buClr>
                <a:srgbClr val="000000"/>
              </a:buClr>
              <a:buFont typeface="StarSymbol"/>
              <a:buAutoNum type="arabicParenR"/>
            </a:pPr>
            <a:r>
              <a:rPr lang="en-GB" sz="3600" b="0" strike="noStrike" spc="-1" dirty="0">
                <a:solidFill>
                  <a:srgbClr val="000000"/>
                </a:solidFill>
                <a:latin typeface="Calibri"/>
                <a:ea typeface="Calibri"/>
              </a:rPr>
              <a:t>  To provide in-situ simulations for theatre teams to improve understanding and confidence in perioperative approach to COVID-19 patients</a:t>
            </a:r>
            <a:endParaRPr lang="en-GB" sz="3600" b="0" strike="noStrike" spc="-1" dirty="0">
              <a:latin typeface="Arial"/>
            </a:endParaRPr>
          </a:p>
          <a:p>
            <a:pPr>
              <a:lnSpc>
                <a:spcPct val="100000"/>
              </a:lnSpc>
            </a:pPr>
            <a:endParaRPr lang="en-GB" sz="3600" b="0" strike="noStrike" spc="-1" dirty="0">
              <a:latin typeface="Arial"/>
            </a:endParaRPr>
          </a:p>
        </p:txBody>
      </p:sp>
      <p:sp>
        <p:nvSpPr>
          <p:cNvPr id="68" name="CustomShape 22"/>
          <p:cNvSpPr/>
          <p:nvPr/>
        </p:nvSpPr>
        <p:spPr>
          <a:xfrm>
            <a:off x="17917920" y="13767120"/>
            <a:ext cx="7072920" cy="1268640"/>
          </a:xfrm>
          <a:prstGeom prst="rect">
            <a:avLst/>
          </a:prstGeom>
          <a:noFill/>
          <a:ln>
            <a:noFill/>
          </a:ln>
        </p:spPr>
        <p:style>
          <a:lnRef idx="0">
            <a:scrgbClr r="0" g="0" b="0"/>
          </a:lnRef>
          <a:fillRef idx="0">
            <a:scrgbClr r="0" g="0" b="0"/>
          </a:fillRef>
          <a:effectRef idx="0">
            <a:scrgbClr r="0" g="0" b="0"/>
          </a:effectRef>
          <a:fontRef idx="minor"/>
        </p:style>
        <p:txBody>
          <a:bodyPr lIns="90000" tIns="79920" rIns="90000" bIns="79920">
            <a:noAutofit/>
          </a:bodyPr>
          <a:lstStyle/>
          <a:p>
            <a:pPr>
              <a:lnSpc>
                <a:spcPct val="115000"/>
              </a:lnSpc>
            </a:pPr>
            <a:r>
              <a:rPr lang="en-GB" sz="4730" b="1" u="sng" strike="noStrike" spc="-1">
                <a:solidFill>
                  <a:srgbClr val="558ED5"/>
                </a:solidFill>
                <a:uFillTx/>
                <a:latin typeface="Calibri"/>
                <a:ea typeface="Oswald"/>
              </a:rPr>
              <a:t>Results</a:t>
            </a:r>
            <a:endParaRPr lang="en-GB" sz="4730" b="0" strike="noStrike" spc="-1">
              <a:latin typeface="Arial"/>
            </a:endParaRPr>
          </a:p>
          <a:p>
            <a:pPr>
              <a:lnSpc>
                <a:spcPct val="100000"/>
              </a:lnSpc>
            </a:pPr>
            <a:endParaRPr lang="en-GB" sz="4730" b="0" strike="noStrike" spc="-1">
              <a:latin typeface="Arial"/>
            </a:endParaRPr>
          </a:p>
        </p:txBody>
      </p:sp>
      <p:sp>
        <p:nvSpPr>
          <p:cNvPr id="69" name="CustomShape 23"/>
          <p:cNvSpPr/>
          <p:nvPr/>
        </p:nvSpPr>
        <p:spPr>
          <a:xfrm>
            <a:off x="29302560" y="13767120"/>
            <a:ext cx="33584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2400" b="1" strike="noStrike" spc="-1">
                <a:solidFill>
                  <a:srgbClr val="000000"/>
                </a:solidFill>
                <a:latin typeface="Calibri"/>
                <a:ea typeface="DejaVu Sans"/>
              </a:rPr>
              <a:t>Figure 1</a:t>
            </a:r>
            <a:r>
              <a:rPr lang="en-GB" sz="2400" b="0" strike="noStrike" spc="-1">
                <a:solidFill>
                  <a:srgbClr val="000000"/>
                </a:solidFill>
                <a:latin typeface="Calibri"/>
                <a:ea typeface="DejaVu Sans"/>
              </a:rPr>
              <a:t>: PDSA cycle</a:t>
            </a:r>
            <a:endParaRPr lang="en-GB" sz="2400" b="0" strike="noStrike" spc="-1">
              <a:latin typeface="Arial"/>
            </a:endParaRPr>
          </a:p>
        </p:txBody>
      </p:sp>
      <p:sp>
        <p:nvSpPr>
          <p:cNvPr id="70" name="CustomShape 24"/>
          <p:cNvSpPr/>
          <p:nvPr/>
        </p:nvSpPr>
        <p:spPr>
          <a:xfrm>
            <a:off x="45202680" y="11839320"/>
            <a:ext cx="598428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GB" sz="2400" b="1" strike="noStrike" spc="-1">
                <a:solidFill>
                  <a:srgbClr val="000000"/>
                </a:solidFill>
                <a:latin typeface="Calibri"/>
                <a:ea typeface="DejaVu Sans"/>
              </a:rPr>
              <a:t>Figure 3: </a:t>
            </a:r>
            <a:r>
              <a:rPr lang="en-GB" sz="2400" b="0" strike="noStrike" spc="-1">
                <a:solidFill>
                  <a:srgbClr val="000000"/>
                </a:solidFill>
                <a:latin typeface="Calibri"/>
                <a:ea typeface="DejaVu Sans"/>
              </a:rPr>
              <a:t>Action cards for COVID Theatres</a:t>
            </a:r>
            <a:endParaRPr lang="en-GB" sz="2400" b="0" strike="noStrike" spc="-1">
              <a:latin typeface="Arial"/>
            </a:endParaRPr>
          </a:p>
        </p:txBody>
      </p:sp>
      <p:pic>
        <p:nvPicPr>
          <p:cNvPr id="71" name="Picture 10"/>
          <p:cNvPicPr/>
          <p:nvPr/>
        </p:nvPicPr>
        <p:blipFill>
          <a:blip r:embed="rId6"/>
          <a:srcRect l="22862" t="20735" r="23337" b="10971"/>
          <a:stretch/>
        </p:blipFill>
        <p:spPr>
          <a:xfrm>
            <a:off x="45763200" y="5371560"/>
            <a:ext cx="4302000" cy="3071520"/>
          </a:xfrm>
          <a:prstGeom prst="rect">
            <a:avLst/>
          </a:prstGeom>
          <a:ln>
            <a:noFill/>
          </a:ln>
        </p:spPr>
      </p:pic>
      <p:pic>
        <p:nvPicPr>
          <p:cNvPr id="72" name="Picture 14"/>
          <p:cNvPicPr/>
          <p:nvPr/>
        </p:nvPicPr>
        <p:blipFill>
          <a:blip r:embed="rId7"/>
          <a:srcRect l="22254" t="23355" r="23337" b="9134"/>
          <a:stretch/>
        </p:blipFill>
        <p:spPr>
          <a:xfrm>
            <a:off x="45763200" y="8579160"/>
            <a:ext cx="4302000" cy="3002400"/>
          </a:xfrm>
          <a:prstGeom prst="rect">
            <a:avLst/>
          </a:prstGeom>
          <a:ln>
            <a:noFill/>
          </a:ln>
        </p:spPr>
      </p:pic>
      <p:pic>
        <p:nvPicPr>
          <p:cNvPr id="73" name="Picture 16"/>
          <p:cNvPicPr/>
          <p:nvPr/>
        </p:nvPicPr>
        <p:blipFill>
          <a:blip r:embed="rId8"/>
          <a:stretch/>
        </p:blipFill>
        <p:spPr>
          <a:xfrm>
            <a:off x="34934400" y="6112620"/>
            <a:ext cx="9930240" cy="5236200"/>
          </a:xfrm>
          <a:prstGeom prst="rect">
            <a:avLst/>
          </a:prstGeom>
          <a:ln>
            <a:noFill/>
          </a:ln>
        </p:spPr>
      </p:pic>
      <p:sp>
        <p:nvSpPr>
          <p:cNvPr id="74" name="CustomShape 25"/>
          <p:cNvSpPr/>
          <p:nvPr/>
        </p:nvSpPr>
        <p:spPr>
          <a:xfrm>
            <a:off x="35083080" y="11855160"/>
            <a:ext cx="598428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GB" sz="2400" b="1" strike="noStrike" spc="-1">
                <a:solidFill>
                  <a:srgbClr val="000000"/>
                </a:solidFill>
                <a:latin typeface="Calibri"/>
                <a:ea typeface="DejaVu Sans"/>
              </a:rPr>
              <a:t>Figure 2: </a:t>
            </a:r>
            <a:r>
              <a:rPr lang="en-GB" sz="2400" b="0" strike="noStrike" spc="-1">
                <a:solidFill>
                  <a:srgbClr val="000000"/>
                </a:solidFill>
                <a:latin typeface="Calibri"/>
                <a:ea typeface="DejaVu Sans"/>
              </a:rPr>
              <a:t>Intubation Checklist</a:t>
            </a:r>
            <a:endParaRPr lang="en-GB" sz="24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1173</TotalTime>
  <Words>1070</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StarSymbol</vt:lpstr>
      <vt:lpstr>Symbol</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Zoe Wellbelove</dc:creator>
  <dc:description/>
  <cp:lastModifiedBy>Zoe Wellbelove</cp:lastModifiedBy>
  <cp:revision>28</cp:revision>
  <dcterms:modified xsi:type="dcterms:W3CDTF">2021-04-25T10:41:52Z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1</vt:i4>
  </property>
</Properties>
</file>